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2" r:id="rId6"/>
    <p:sldId id="263" r:id="rId7"/>
    <p:sldId id="264" r:id="rId8"/>
    <p:sldId id="265" r:id="rId9"/>
    <p:sldId id="269" r:id="rId10"/>
    <p:sldId id="266" r:id="rId11"/>
    <p:sldId id="267" r:id="rId12"/>
    <p:sldId id="268" r:id="rId13"/>
    <p:sldId id="270" r:id="rId14"/>
    <p:sldId id="26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55F1068-1B4A-403D-AEA5-0666179C7932}"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382516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5F1068-1B4A-403D-AEA5-0666179C7932}"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254296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5F1068-1B4A-403D-AEA5-0666179C7932}"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175478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5F1068-1B4A-403D-AEA5-0666179C7932}"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41430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55F1068-1B4A-403D-AEA5-0666179C7932}"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3857375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55F1068-1B4A-403D-AEA5-0666179C7932}" type="datetimeFigureOut">
              <a:rPr lang="ru-RU" smtClean="0"/>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4007280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55F1068-1B4A-403D-AEA5-0666179C7932}" type="datetimeFigureOut">
              <a:rPr lang="ru-RU" smtClean="0"/>
              <a:t>10.11.2020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3560229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55F1068-1B4A-403D-AEA5-0666179C7932}" type="datetimeFigureOut">
              <a:rPr lang="ru-RU" smtClean="0"/>
              <a:t>10.11.2020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2395000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55F1068-1B4A-403D-AEA5-0666179C7932}" type="datetimeFigureOut">
              <a:rPr lang="ru-RU" smtClean="0"/>
              <a:t>10.11.2020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2211815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55F1068-1B4A-403D-AEA5-0666179C7932}" type="datetimeFigureOut">
              <a:rPr lang="ru-RU" smtClean="0"/>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283010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55F1068-1B4A-403D-AEA5-0666179C7932}" type="datetimeFigureOut">
              <a:rPr lang="ru-RU" smtClean="0"/>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53BD96-3705-4DF7-8D77-3A842E630CF6}" type="slidenum">
              <a:rPr lang="ru-RU" smtClean="0"/>
              <a:t>‹#›</a:t>
            </a:fld>
            <a:endParaRPr lang="ru-RU"/>
          </a:p>
        </p:txBody>
      </p:sp>
    </p:spTree>
    <p:extLst>
      <p:ext uri="{BB962C8B-B14F-4D97-AF65-F5344CB8AC3E}">
        <p14:creationId xmlns:p14="http://schemas.microsoft.com/office/powerpoint/2010/main" val="1216035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5F1068-1B4A-403D-AEA5-0666179C7932}" type="datetimeFigureOut">
              <a:rPr lang="ru-RU" smtClean="0"/>
              <a:t>10.11.2020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3BD96-3705-4DF7-8D77-3A842E630CF6}" type="slidenum">
              <a:rPr lang="ru-RU" smtClean="0"/>
              <a:t>‹#›</a:t>
            </a:fld>
            <a:endParaRPr lang="ru-RU"/>
          </a:p>
        </p:txBody>
      </p:sp>
    </p:spTree>
    <p:extLst>
      <p:ext uri="{BB962C8B-B14F-4D97-AF65-F5344CB8AC3E}">
        <p14:creationId xmlns:p14="http://schemas.microsoft.com/office/powerpoint/2010/main" val="581320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71600" y="1052736"/>
            <a:ext cx="7488832" cy="4586064"/>
          </a:xfrm>
        </p:spPr>
        <p:txBody>
          <a:bodyPr/>
          <a:lstStyle/>
          <a:p>
            <a:endParaRPr lang="kk-KZ" dirty="0" smtClean="0"/>
          </a:p>
          <a:p>
            <a:r>
              <a:rPr lang="kk-KZ" b="1" dirty="0" smtClean="0">
                <a:solidFill>
                  <a:srgbClr val="FF0000"/>
                </a:solidFill>
                <a:latin typeface="Times New Roman" panose="02020603050405020304" pitchFamily="18" charset="0"/>
                <a:cs typeface="Times New Roman" panose="02020603050405020304" pitchFamily="18" charset="0"/>
              </a:rPr>
              <a:t>Дүниежүзілік </a:t>
            </a:r>
            <a:r>
              <a:rPr lang="kk-KZ" b="1" dirty="0">
                <a:solidFill>
                  <a:srgbClr val="FF0000"/>
                </a:solidFill>
                <a:latin typeface="Times New Roman" panose="02020603050405020304" pitchFamily="18" charset="0"/>
                <a:cs typeface="Times New Roman" panose="02020603050405020304" pitchFamily="18" charset="0"/>
              </a:rPr>
              <a:t>химия өнеркәсібі. </a:t>
            </a:r>
            <a:r>
              <a:rPr lang="kk-KZ" b="1" dirty="0" smtClean="0">
                <a:solidFill>
                  <a:srgbClr val="FF0000"/>
                </a:solidFill>
                <a:latin typeface="Times New Roman" panose="02020603050405020304" pitchFamily="18" charset="0"/>
                <a:cs typeface="Times New Roman" panose="02020603050405020304" pitchFamily="18" charset="0"/>
              </a:rPr>
              <a:t>Салалардың, </a:t>
            </a:r>
            <a:r>
              <a:rPr lang="kk-KZ" b="1" dirty="0">
                <a:solidFill>
                  <a:srgbClr val="FF0000"/>
                </a:solidFill>
                <a:latin typeface="Times New Roman" panose="02020603050405020304" pitchFamily="18" charset="0"/>
                <a:cs typeface="Times New Roman" panose="02020603050405020304" pitchFamily="18" charset="0"/>
              </a:rPr>
              <a:t>шикізат базаларының ерекшелігі.</a:t>
            </a: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390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62500" lnSpcReduction="20000"/>
          </a:bodyPr>
          <a:lstStyle/>
          <a:p>
            <a:r>
              <a:rPr lang="kk-KZ" i="1" dirty="0">
                <a:latin typeface="Times New Roman" panose="02020603050405020304" pitchFamily="18" charset="0"/>
                <a:cs typeface="Times New Roman" panose="02020603050405020304" pitchFamily="18" charset="0"/>
              </a:rPr>
              <a:t>Азия</a:t>
            </a:r>
            <a:r>
              <a:rPr lang="kk-KZ" dirty="0">
                <a:latin typeface="Times New Roman" panose="02020603050405020304" pitchFamily="18" charset="0"/>
                <a:cs typeface="Times New Roman" panose="02020603050405020304" pitchFamily="18" charset="0"/>
              </a:rPr>
              <a:t> — химикаттардың әлемдік тұтынылуы 40% жуық болатын қайта қалыптасқан аудан. Дегенмен кейбір химиялық бұйымдарды шығару бойынша бұл ауданның елдері әлем бойынша ілгері (мысалы, минералдық тыңайтқыштар мен химиялық талшықтарды өндіру бойынша). Өзіндік шикізат көзі және энергия ресурстармен қамтамасыз етілуі, азия елдерінің үлкен ішкі нарығы, арзан жұмыскер күшінің зор ресурсы, табиғатты қорғау заңдылығының болмауы (ауданның көпшілік елдерінде жоқ), шетелдік инвестициялау кезінде жоғары пайда табу мүмкіндігі азия ауданындағы химия өнеркәсібі саласының жылдам дамуының негізгі ықпалдаушысы болып табылады. </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Химия саласының өнімдерін өндіру бойынша әсіресе Жапония, Қытай және «жаңа индустриалану» елдері ерекшеленеді. Жапония, өте шектеулі ресурстарымен химиялық өнеркәсібі бойынша жақсы дамыған (көптеген химиялық тауарларды шығару бойынша әлемде 2-3 орынды иеленеді). Бұл елде арзан химикаттарды өндіру қысқартылған, бірақ ғылыми салалар дамыған (жаңа полимерлерді шығару, оның ішінде «жадылы полимерлер», биотехнология, фармацевтика және т.б.). </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Қытайдың және Азияның (тасымалдық-географиялық жағдайы қолайлы) «жаңа индустриалиялдық елдерінің» химиялық өнеркәсібі өте жылдам қарқынмен дамуда сонымен қатар синтетикалық өнімдер мен жартылай фабрикаттар өндірісіне мамандана отырып химиялық өнімдердің ірі өндірушілеріне айналуда. Батыс Еуропа, АҚШ және Жапонияның белгілі бәсекелес елдері Парсы шығанағы (Сауд Арабиясы, БАӘ, Иран, Кувейт) ауданындағы мұнай химиялық кәсіпорындардың аса ірі кешені болып отыр. </a:t>
            </a:r>
            <a:endParaRPr lang="ru-RU" b="1"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6013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92500" lnSpcReduction="10000"/>
          </a:bodyPr>
          <a:lstStyle/>
          <a:p>
            <a:r>
              <a:rPr lang="kk-KZ" i="1" dirty="0">
                <a:latin typeface="Times New Roman" panose="02020603050405020304" pitchFamily="18" charset="0"/>
                <a:cs typeface="Times New Roman" panose="02020603050405020304" pitchFamily="18" charset="0"/>
              </a:rPr>
              <a:t>Солтүстік Америка</a:t>
            </a:r>
            <a:r>
              <a:rPr lang="kk-KZ" dirty="0">
                <a:latin typeface="Times New Roman" panose="02020603050405020304" pitchFamily="18" charset="0"/>
                <a:cs typeface="Times New Roman" panose="02020603050405020304" pitchFamily="18" charset="0"/>
              </a:rPr>
              <a:t> — химиялық өнеркәсібі дамыған елдердің бірі болып табылады. АҚШ және Канада химиялық сала үшін ірі шикізаттық ресурсына ие болып отыр (тау химиялық шикізаттар – күкірт, ас және калий тұзы, фосфориттер, көмірсутегілік шикізаттар – көмір, мұнай, табиғи газ). Осы ауданның елдері ішкі ауқымды нарықты иеленген, сонымен қатар Батыс Еуропаның елдерімен және әлемнің басқа аудандарының мемлекеттерімен сауда-саттық байланыс орнатқан. АҚШ және Канада әлем бойынша минералдық тыңайтқыштарды, фармацевтикалық препараттарды, полимерлік материалдарды және басқа да заттарды ірі өндірушілер және сырт елге шығарушылар болып саналады. </a:t>
            </a:r>
            <a:endParaRPr lang="ru-RU"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57799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Африка және Латын Америкасы елдерінің химиялық өнеркәсібі соңғы он жылдың ішінде айтарлықтай жоғары қарқындылықпен даму үстінде, бірақ негізінен тек өзіндік мұнай және газы бар елдерде ғана. Көптеген комбинаттары өнімдерді сыртқы елдерге өндіреді. </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Басқа сөзбен айтқанда жоғары дамыған елдер ғана әлемнің химиялық өнеркәсіптік өнімдерін шығару бойынша қазіргі уақытта көшбасшы бола алады. Әлемнің мемлекеттерінің ішінде бұрыннан бері АҚШ, Жапония және ГФР алдыңғы орында, бірақ жеке салаларда көшбасшылардың тобына ендігі Қытай да еніп отыр. </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Химиялық саланың өнімдерін сату негізінен өндірістік дамыған елдердің арасында жүзеге асырылады. Химиялық сала бойынша барлық ірі фирмалар әлемнің ірі трансұлттық корпорациялары болып табылады. Химиялық өнеркәсіпке басқа салалар да, әсіресе мұнай саласы өз қаржыларын салады. Сөйтіп бірлескен кәсіпорындар пайда болады. Әртүрлі ТҰК енетін кәсіпорындардың арасындағы ғылыми-өндірістік кооперациялар да даму үстінде. Трансұлттық корпорациялар дамушы елдердің орасан зор шикізаттық және еңбектік ресурстарын өздерінің қызығушылықтарын кеңейтеді, олардың табиғатты қорғаудағы әлсіздігін пайдалана отырып олардың аймағында өздерінің кәсіпорындарының филиалын жасайды.</a:t>
            </a:r>
            <a:endParaRPr lang="ru-RU" b="1"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0408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lnSpcReduction="10000"/>
          </a:bodyPr>
          <a:lstStyle/>
          <a:p>
            <a:r>
              <a:rPr lang="kk-KZ" dirty="0">
                <a:latin typeface="Times New Roman" panose="02020603050405020304" pitchFamily="18" charset="0"/>
                <a:cs typeface="Times New Roman" panose="02020603050405020304" pitchFamily="18" charset="0"/>
              </a:rPr>
              <a:t>Химиялық индустрияның көптеген өндірістері экологиялық қауіптілікке жатады, ал қалдықтары – қиын утилизацияланатын және қоршаған ортаны ластаушы болып табылады. ҒТР соңғы жылдағы жетістіктері ерекше химиялық өнімдерді – биологиялық ыдырайтын синтетикалық жуғыш заттар, табиғатта тез ыдырайтын полимерлік материалдар шығаруға бағытталған. Қоқыс үйіндісінен химиялық материалдардың көп бөлігін жинау, іріктеу, утилизациялау әдістері зерттелуде. Биология және химия негізінде биоиндустрияның қалыптасуына (дәрілік заттарды, дәрумендерді, жаңа полимерлік материалдарды алу) жағымды биотехнология пайда болды. </a:t>
            </a:r>
            <a:endParaRPr lang="ru-RU"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10110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92696"/>
          </a:xfrm>
        </p:spPr>
        <p:txBody>
          <a:bodyPr>
            <a:normAutofit/>
          </a:bodyPr>
          <a:lstStyle/>
          <a:p>
            <a:r>
              <a:rPr lang="kk-KZ" sz="3600" b="1" dirty="0">
                <a:solidFill>
                  <a:srgbClr val="FF0000"/>
                </a:solidFill>
                <a:latin typeface="Times New Roman" panose="02020603050405020304" pitchFamily="18" charset="0"/>
                <a:cs typeface="Times New Roman" panose="02020603050405020304" pitchFamily="18" charset="0"/>
              </a:rPr>
              <a:t>Салалық өндірісі</a:t>
            </a:r>
            <a:endParaRPr lang="ru-RU" sz="3600" b="1" dirty="0">
              <a:solidFill>
                <a:srgbClr val="FF0000"/>
              </a:solidFill>
            </a:endParaRPr>
          </a:p>
        </p:txBody>
      </p:sp>
      <p:sp>
        <p:nvSpPr>
          <p:cNvPr id="3" name="Объект 2"/>
          <p:cNvSpPr>
            <a:spLocks noGrp="1"/>
          </p:cNvSpPr>
          <p:nvPr>
            <p:ph idx="1"/>
          </p:nvPr>
        </p:nvSpPr>
        <p:spPr>
          <a:xfrm>
            <a:off x="0" y="692696"/>
            <a:ext cx="9144000" cy="6165304"/>
          </a:xfrm>
        </p:spPr>
        <p:txBody>
          <a:bodyPr>
            <a:normAutofit/>
          </a:bodyPr>
          <a:lstStyle/>
          <a:p>
            <a:r>
              <a:rPr lang="kk-KZ" dirty="0">
                <a:latin typeface="Times New Roman" panose="02020603050405020304" pitchFamily="18" charset="0"/>
                <a:cs typeface="Times New Roman" panose="02020603050405020304" pitchFamily="18" charset="0"/>
              </a:rPr>
              <a:t>Мұнай </a:t>
            </a:r>
            <a:r>
              <a:rPr lang="kk-KZ" dirty="0" smtClean="0">
                <a:latin typeface="Times New Roman" panose="02020603050405020304" pitchFamily="18" charset="0"/>
                <a:cs typeface="Times New Roman" panose="02020603050405020304" pitchFamily="18" charset="0"/>
              </a:rPr>
              <a:t>химия </a:t>
            </a:r>
            <a:r>
              <a:rPr lang="kk-KZ" dirty="0">
                <a:latin typeface="Times New Roman" panose="02020603050405020304" pitchFamily="18" charset="0"/>
                <a:cs typeface="Times New Roman" panose="02020603050405020304" pitchFamily="18" charset="0"/>
              </a:rPr>
              <a:t>өнеркәсібі – синтетикалық материалдар өндірісін және негізінен мұнай және табиғи газдарды қайта өндіру өнімдерінің негізіндегі бұйымдарды өндіруді қамтиды. Арнайы әдебиеттерде мұнай химиялық өнеркәсіптердің әсерінен негізгі мұнай химикаттарды (олефиндер, оның ішінде этилен және ароматикалық көмірсутегілер), сонымен қатар олардың синтезінің өнімдерін жасаушы бастапқы шикізатты қайта өндеудің алғашқы (мұнай және табиғи газ) екі сатысының өндірістерінің бірлестігі түсіндіріледі.</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0225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200" b="1" dirty="0">
                <a:solidFill>
                  <a:srgbClr val="FF0000"/>
                </a:solidFill>
                <a:latin typeface="Times New Roman" panose="02020603050405020304" pitchFamily="18" charset="0"/>
                <a:cs typeface="Times New Roman" panose="02020603050405020304" pitchFamily="18" charset="0"/>
              </a:rPr>
              <a:t>Негізгі химия өндірісі</a:t>
            </a:r>
            <a:endParaRPr lang="ru-RU" sz="32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764704"/>
            <a:ext cx="9144000" cy="6093296"/>
          </a:xfrm>
        </p:spPr>
        <p:txBody>
          <a:bodyPr>
            <a:normAutofit fontScale="47500" lnSpcReduction="20000"/>
          </a:bodyPr>
          <a:lstStyle/>
          <a:p>
            <a:r>
              <a:rPr lang="kk-KZ" b="1" dirty="0" smtClean="0"/>
              <a:t>Негізгі химия өндірісі.</a:t>
            </a:r>
            <a:r>
              <a:rPr lang="kk-KZ" dirty="0" smtClean="0"/>
              <a:t> Негізгі химия қышқылдарды, сілтілерді және минералдық тыңайтқыштарды </a:t>
            </a:r>
            <a:r>
              <a:rPr lang="kk-KZ" sz="3400" dirty="0" smtClean="0">
                <a:latin typeface="Times New Roman" panose="02020603050405020304" pitchFamily="18" charset="0"/>
                <a:cs typeface="Times New Roman" panose="02020603050405020304" pitchFamily="18" charset="0"/>
              </a:rPr>
              <a:t>өндіреді, өндіріс көлемі соңғы жылдары тұрақталды. Бұл көптеген химикаттардың өнім бірлігіне шығындалуын азайтумен байланысты технологиялық үдерістермен, және олардың жоғары технологиялық өндірістер қатарында пайдаланылуынан толық бас тартуымен жүзеге асырылатындығымен түсіндіріледі. </a:t>
            </a:r>
            <a:endParaRPr lang="ru-RU" sz="3400" b="1" dirty="0" smtClean="0">
              <a:latin typeface="Times New Roman" panose="02020603050405020304" pitchFamily="18" charset="0"/>
              <a:cs typeface="Times New Roman" panose="02020603050405020304" pitchFamily="18" charset="0"/>
            </a:endParaRPr>
          </a:p>
          <a:p>
            <a:r>
              <a:rPr lang="kk-KZ" sz="3400" b="1" dirty="0" smtClean="0">
                <a:latin typeface="Times New Roman" panose="02020603050405020304" pitchFamily="18" charset="0"/>
                <a:cs typeface="Times New Roman" panose="02020603050405020304" pitchFamily="18" charset="0"/>
              </a:rPr>
              <a:t>Күкірт-қышқылдық өндіріс.</a:t>
            </a:r>
            <a:r>
              <a:rPr lang="kk-KZ" sz="3400" dirty="0" smtClean="0">
                <a:latin typeface="Times New Roman" panose="02020603050405020304" pitchFamily="18" charset="0"/>
                <a:cs typeface="Times New Roman" panose="02020603050405020304" pitchFamily="18" charset="0"/>
              </a:rPr>
              <a:t> Күкірт қышқылы – металлургия, тоқыма, азық және мұнай өндіруші өнеркәсіптердегі минералдық тыңайтқыштарды өндіру кезінде пайдаланылатын маңызды химиялық өнімдердің бірі. Күкірт қышқылы өндірісінің көлемі Жапония мен АҚШ-та соңғы он жылда ұлғаймаған, ал батыс еуропалық елдерде өндіріс тіпті қысқыртылған. Оның өндірістері бойынша заводтар тек тұтыну аудандарында ғана орналасқан, сондай ақ күкірт қышқылы аз тасымалданады. Оны жиі пайдалану металлургиялық өндірістің қалдықтарын пайдалану базасына басқа өнімдердің негізгі өндірістерімен бірлеседі. </a:t>
            </a:r>
            <a:endParaRPr lang="ru-RU" sz="3400" b="1" dirty="0" smtClean="0">
              <a:latin typeface="Times New Roman" panose="02020603050405020304" pitchFamily="18" charset="0"/>
              <a:cs typeface="Times New Roman" panose="02020603050405020304" pitchFamily="18" charset="0"/>
            </a:endParaRPr>
          </a:p>
          <a:p>
            <a:r>
              <a:rPr lang="kk-KZ" sz="3400" dirty="0" smtClean="0">
                <a:latin typeface="Times New Roman" panose="02020603050405020304" pitchFamily="18" charset="0"/>
                <a:cs typeface="Times New Roman" panose="02020603050405020304" pitchFamily="18" charset="0"/>
              </a:rPr>
              <a:t>Металл-рудалық шикізаттардың (пириттер), күкірттің өзінің және металлургиялық өндірістің қалдықтарының салыстырмалы түрде азаюы, мұнай және табиғи газдан алынатын күкірт мәнінің жылдам өсуі күкірт және оның қосылыстарының өнідірісі үшін шикізаттық базаның өзгеруіндегі соңғы жылдардағы негізгі тенденциялары болып табылады. Осыған байланысты күкірт-қышқылдық өндірістер газ және мұнай қайта өндеуші зауыттармен жиі араласып отырады. Сондай ақ күкірттің мұнай немесе  табиғи газды қайта өндеу сияқты жол-жөнекей өнім сияқты пайдаланылуы біршама үнемді болады екен, сонымен қатар қоршаған ортаны қорғау бойынша іс-шаралармен байланысты (бұл өнзінше бір (экологиялық зиянды) өндіріс қалдықтарын утилизациялау болып саналады).</a:t>
            </a:r>
            <a:endParaRPr lang="ru-RU" sz="3400" b="1" dirty="0" smtClean="0">
              <a:latin typeface="Times New Roman" panose="02020603050405020304" pitchFamily="18" charset="0"/>
              <a:cs typeface="Times New Roman" panose="02020603050405020304" pitchFamily="18" charset="0"/>
            </a:endParaRPr>
          </a:p>
          <a:p>
            <a:r>
              <a:rPr lang="kk-KZ" sz="3400" dirty="0" smtClean="0">
                <a:latin typeface="Times New Roman" panose="02020603050405020304" pitchFamily="18" charset="0"/>
                <a:cs typeface="Times New Roman" panose="02020603050405020304" pitchFamily="18" charset="0"/>
              </a:rPr>
              <a:t>Күкіртті әлем бойынша шет елдерге шығарушылардың ірісі Канада болып табылады. Табиғи күкірт АҚШ, Мексика, Польша, Түркменстанда шикізат көзіндегі айтарлықтай мәнін әлі сақтап отыр. Күкірт қышқылын өндіру бойынша әлем елдерінің «алғашқы ондығына» енетін елдер АҚШ, Қытай, Ресей, Жапония, Украина, Франция, ГФР, Испания, Бразилия.</a:t>
            </a:r>
            <a:endParaRPr lang="ru-RU" sz="3400" b="1" dirty="0" smtClean="0">
              <a:latin typeface="Times New Roman" panose="02020603050405020304" pitchFamily="18" charset="0"/>
              <a:cs typeface="Times New Roman" panose="02020603050405020304" pitchFamily="18" charset="0"/>
            </a:endParaRPr>
          </a:p>
          <a:p>
            <a:endParaRPr lang="ru-RU"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119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20688"/>
          </a:xfrm>
        </p:spPr>
        <p:txBody>
          <a:bodyPr>
            <a:normAutofit/>
          </a:bodyPr>
          <a:lstStyle/>
          <a:p>
            <a:r>
              <a:rPr lang="kk-KZ" sz="3200" b="1" dirty="0" smtClean="0">
                <a:solidFill>
                  <a:srgbClr val="FF0000"/>
                </a:solidFill>
                <a:latin typeface="Times New Roman" panose="02020603050405020304" pitchFamily="18" charset="0"/>
                <a:cs typeface="Times New Roman" panose="02020603050405020304" pitchFamily="18" charset="0"/>
              </a:rPr>
              <a:t>Минералдық тыңайтқыштарды өндіру </a:t>
            </a:r>
            <a:endParaRPr lang="ru-RU" sz="32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20688"/>
            <a:ext cx="9144000" cy="6237312"/>
          </a:xfrm>
        </p:spPr>
        <p:txBody>
          <a:bodyPr>
            <a:normAutofit fontScale="85000" lnSpcReduction="20000"/>
          </a:bodyPr>
          <a:lstStyle/>
          <a:p>
            <a:r>
              <a:rPr lang="kk-KZ" dirty="0" smtClean="0">
                <a:latin typeface="Times New Roman" panose="02020603050405020304" pitchFamily="18" charset="0"/>
                <a:cs typeface="Times New Roman" panose="02020603050405020304" pitchFamily="18" charset="0"/>
              </a:rPr>
              <a:t>Бұл </a:t>
            </a:r>
            <a:r>
              <a:rPr lang="kk-KZ" dirty="0">
                <a:latin typeface="Times New Roman" panose="02020603050405020304" pitchFamily="18" charset="0"/>
                <a:cs typeface="Times New Roman" panose="02020603050405020304" pitchFamily="18" charset="0"/>
              </a:rPr>
              <a:t>әлемнің ауыл шаруашылығы үшін өнімдер өндіретін химиялық өнеркәсіптің өте маңызды саласы. Соңғы он жылда өнделген миералдардың құрылымында өте салмақты өзгерістер болды. Осылай, егер 1950 жылы шығарылған тыңайтқыштағы азот, фосфор және калийдің арасалмағы 28:45:27 қатынасында көрсетілсе, онда 2005 жылы минералдық тыңайтқыштың әлемдік шығарылуында (100% пайдалы заттардың есебі бойынша) 88:34:31 ара қатынасында мүлдем басқаша болған. </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Соңғы он жылда күрделі (шикізат пен реагенттердің өзара химиялық әрекет ету нәтижесінде алынатын) және аралас (тыңайтқыштардың әртүрлі түрлерін механикалық араластырудың көмегімен алынатын) тыңайтқыштар сияқты кешеңді тыңайтқыштарды өндіру кең таралған. Тыңайтқыштардың осы түрлерінде пайдалы заттардың үлесі біршама жоғары және балансталған. Олардың біршама белгілісі аммофос, нитрофос және карбоаммофос болып табылады. </a:t>
            </a:r>
            <a:endParaRPr lang="ru-RU"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15358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Табиғи газ – аммиакты алу үшін бастапқы заттардың негізгі көзі ретінде ендігі </a:t>
            </a:r>
            <a:r>
              <a:rPr lang="kk-KZ" i="1" dirty="0">
                <a:latin typeface="Times New Roman" panose="02020603050405020304" pitchFamily="18" charset="0"/>
                <a:cs typeface="Times New Roman" panose="02020603050405020304" pitchFamily="18" charset="0"/>
              </a:rPr>
              <a:t>азоттық тыңайтқыштарды</a:t>
            </a:r>
            <a:r>
              <a:rPr lang="kk-KZ" dirty="0">
                <a:latin typeface="Times New Roman" panose="02020603050405020304" pitchFamily="18" charset="0"/>
                <a:cs typeface="Times New Roman" panose="02020603050405020304" pitchFamily="18" charset="0"/>
              </a:rPr>
              <a:t> аммоний сульфаты, аммиакты селитра, мочевина немесе карбамид) өндіру үшін негізгі шикізат көзі болып табылады. Тыңайтқыштың бұл түрі ауылшаруашылық өсімдіктері үшін біршама қажетті.</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Азотты тыңайтқыштарды өндіру бойынша кәсіпорындар газ кәсіптеріне жақынырақ орналасады немесе қара металлургия кәсіпорындарының толық айналымымен араласады. (Қазіргі таңда тыңайтқыштарды газдың құрамындағы аммиакты утилизациялау кезінде коксохимиялық зауыттарда, сонымен қатар капрондық талшықты өндіруде жүретін синтетикалық смолаларды (капролактама) өндіру кезінде қосымша өнімдерді утилизациялау кезінде «амалсыздан» алады). Азоттық  тыңайтқыштарды шығару бойынша жаңа кәсіпорындар үлкен газ құбырларының бойында орналасады.</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Азоттық тыңайтқыштарды әлемдік өндіру 2010 жылға қарай 90 млн т жуық денгейге жетті (100% пайдалы заттарды қайта есептеуде). Азотты тыңайтқыштарды өндіру бойынша ірі саналатын елдер Қытай (әлемдік өндірістің 30% құрайды), АҚШ, Ресей, Канада, Индонезия болып табылады. Соңғы жылдары ірі өндірушілер қатарына мұнай және табиғи газға бай Парсы шығанағы елдері де енген.</a:t>
            </a:r>
            <a:endParaRPr lang="ru-RU" b="1"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9416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36712"/>
          </a:xfrm>
        </p:spPr>
        <p:txBody>
          <a:bodyPr>
            <a:normAutofit fontScale="90000"/>
          </a:bodyPr>
          <a:lstStyle/>
          <a:p>
            <a:r>
              <a:rPr lang="kk-KZ" sz="3100" b="1" dirty="0">
                <a:solidFill>
                  <a:srgbClr val="FF0000"/>
                </a:solidFill>
                <a:latin typeface="Times New Roman" panose="02020603050405020304" pitchFamily="18" charset="0"/>
                <a:cs typeface="Times New Roman" panose="02020603050405020304" pitchFamily="18" charset="0"/>
              </a:rPr>
              <a:t>Азоттық тыңайтқыштарды өндіру бойынша көшбасшы </a:t>
            </a:r>
            <a:r>
              <a:rPr lang="kk-KZ" sz="3100" b="1" dirty="0" smtClean="0">
                <a:solidFill>
                  <a:srgbClr val="FF0000"/>
                </a:solidFill>
                <a:latin typeface="Times New Roman" panose="02020603050405020304" pitchFamily="18" charset="0"/>
                <a:cs typeface="Times New Roman" panose="02020603050405020304" pitchFamily="18" charset="0"/>
              </a:rPr>
              <a:t>елдер</a:t>
            </a:r>
            <a:endParaRPr lang="ru-RU"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037056369"/>
              </p:ext>
            </p:extLst>
          </p:nvPr>
        </p:nvGraphicFramePr>
        <p:xfrm>
          <a:off x="1" y="908722"/>
          <a:ext cx="9144000" cy="6465075"/>
        </p:xfrm>
        <a:graphic>
          <a:graphicData uri="http://schemas.openxmlformats.org/drawingml/2006/table">
            <a:tbl>
              <a:tblPr firstRow="1" firstCol="1" bandRow="1">
                <a:tableStyleId>{5C22544A-7EE6-4342-B048-85BDC9FD1C3A}</a:tableStyleId>
              </a:tblPr>
              <a:tblGrid>
                <a:gridCol w="2059513">
                  <a:extLst>
                    <a:ext uri="{9D8B030D-6E8A-4147-A177-3AD203B41FA5}">
                      <a16:colId xmlns:a16="http://schemas.microsoft.com/office/drawing/2014/main" val="20000"/>
                    </a:ext>
                  </a:extLst>
                </a:gridCol>
                <a:gridCol w="810475">
                  <a:extLst>
                    <a:ext uri="{9D8B030D-6E8A-4147-A177-3AD203B41FA5}">
                      <a16:colId xmlns:a16="http://schemas.microsoft.com/office/drawing/2014/main" val="20001"/>
                    </a:ext>
                  </a:extLst>
                </a:gridCol>
                <a:gridCol w="1790964">
                  <a:extLst>
                    <a:ext uri="{9D8B030D-6E8A-4147-A177-3AD203B41FA5}">
                      <a16:colId xmlns:a16="http://schemas.microsoft.com/office/drawing/2014/main" val="20002"/>
                    </a:ext>
                  </a:extLst>
                </a:gridCol>
                <a:gridCol w="884856">
                  <a:extLst>
                    <a:ext uri="{9D8B030D-6E8A-4147-A177-3AD203B41FA5}">
                      <a16:colId xmlns:a16="http://schemas.microsoft.com/office/drawing/2014/main" val="20003"/>
                    </a:ext>
                  </a:extLst>
                </a:gridCol>
                <a:gridCol w="196905">
                  <a:extLst>
                    <a:ext uri="{9D8B030D-6E8A-4147-A177-3AD203B41FA5}">
                      <a16:colId xmlns:a16="http://schemas.microsoft.com/office/drawing/2014/main" val="20004"/>
                    </a:ext>
                  </a:extLst>
                </a:gridCol>
                <a:gridCol w="2006383">
                  <a:extLst>
                    <a:ext uri="{9D8B030D-6E8A-4147-A177-3AD203B41FA5}">
                      <a16:colId xmlns:a16="http://schemas.microsoft.com/office/drawing/2014/main" val="20005"/>
                    </a:ext>
                  </a:extLst>
                </a:gridCol>
                <a:gridCol w="1394904">
                  <a:extLst>
                    <a:ext uri="{9D8B030D-6E8A-4147-A177-3AD203B41FA5}">
                      <a16:colId xmlns:a16="http://schemas.microsoft.com/office/drawing/2014/main" val="20006"/>
                    </a:ext>
                  </a:extLst>
                </a:gridCol>
              </a:tblGrid>
              <a:tr h="307639">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Елдер</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1950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Елдер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1990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gridSpan="2">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Елдер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2010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636105">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АҚШ</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1048</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Қы</a:t>
                      </a:r>
                      <a:r>
                        <a:rPr lang="ru-RU" sz="2000">
                          <a:effectLst/>
                          <a:latin typeface="Times New Roman" panose="02020603050405020304" pitchFamily="18" charset="0"/>
                          <a:cs typeface="Times New Roman" panose="02020603050405020304" pitchFamily="18" charset="0"/>
                        </a:rPr>
                        <a:t>тай</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14636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Қытай</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27669</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1"/>
                  </a:ext>
                </a:extLst>
              </a:tr>
              <a:tr h="636105">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ГФР</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431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КСРО</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13208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Үндістан</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10053</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2"/>
                  </a:ext>
                </a:extLst>
              </a:tr>
              <a:tr h="636105">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КСРО</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392</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АҚШ</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12576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АҚШ</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9442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3"/>
                  </a:ext>
                </a:extLst>
              </a:tr>
              <a:tr h="307639">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Жап</a:t>
                      </a:r>
                      <a:r>
                        <a:rPr lang="ru-RU" sz="2000">
                          <a:effectLst/>
                          <a:latin typeface="Times New Roman" panose="02020603050405020304" pitchFamily="18" charset="0"/>
                          <a:cs typeface="Times New Roman" panose="02020603050405020304" pitchFamily="18" charset="0"/>
                        </a:rPr>
                        <a:t>ония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379</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Үндістан</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7063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Р</a:t>
                      </a:r>
                      <a:r>
                        <a:rPr lang="kk-KZ" sz="2000">
                          <a:effectLst/>
                          <a:latin typeface="Times New Roman" panose="02020603050405020304" pitchFamily="18" charset="0"/>
                          <a:cs typeface="Times New Roman" panose="02020603050405020304" pitchFamily="18" charset="0"/>
                        </a:rPr>
                        <a:t>есей</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6044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4"/>
                  </a:ext>
                </a:extLst>
              </a:tr>
              <a:tr h="307639">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Ұлыбритания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275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Канада</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3190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Канада</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3836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307639">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Чили</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242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Франция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2282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Индонезия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2868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6"/>
                  </a:ext>
                </a:extLst>
              </a:tr>
              <a:tr h="307639">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ГДР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231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Индонезия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2030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П</a:t>
                      </a:r>
                      <a:r>
                        <a:rPr lang="kk-KZ" sz="2000">
                          <a:effectLst/>
                          <a:latin typeface="Times New Roman" panose="02020603050405020304" pitchFamily="18" charset="0"/>
                          <a:cs typeface="Times New Roman" panose="02020603050405020304" pitchFamily="18" charset="0"/>
                        </a:rPr>
                        <a:t>әкі</a:t>
                      </a:r>
                      <a:r>
                        <a:rPr lang="ru-RU" sz="2000">
                          <a:effectLst/>
                          <a:latin typeface="Times New Roman" panose="02020603050405020304" pitchFamily="18" charset="0"/>
                          <a:cs typeface="Times New Roman" panose="02020603050405020304" pitchFamily="18" charset="0"/>
                        </a:rPr>
                        <a:t>стан</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2183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7"/>
                  </a:ext>
                </a:extLst>
              </a:tr>
              <a:tr h="307639">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Франция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229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Нидерланды</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1848</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Украина</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2130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8"/>
                  </a:ext>
                </a:extLst>
              </a:tr>
              <a:tr h="307639">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Бельгия-Люкс</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175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Румыния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1518</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Египет</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1548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09"/>
                  </a:ext>
                </a:extLst>
              </a:tr>
              <a:tr h="636105">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Норвегия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150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Мексика</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1498</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ru-RU" sz="2000" dirty="0" err="1">
                          <a:effectLst/>
                          <a:latin typeface="Times New Roman" panose="02020603050405020304" pitchFamily="18" charset="0"/>
                          <a:cs typeface="Times New Roman" panose="02020603050405020304" pitchFamily="18" charset="0"/>
                        </a:rPr>
                        <a:t>Сауд</a:t>
                      </a:r>
                      <a:r>
                        <a:rPr lang="ru-RU" sz="2000" dirty="0">
                          <a:effectLst/>
                          <a:latin typeface="Times New Roman" panose="02020603050405020304" pitchFamily="18" charset="0"/>
                          <a:cs typeface="Times New Roman" panose="02020603050405020304" pitchFamily="18" charset="0"/>
                        </a:rPr>
                        <a:t> Ара</a:t>
                      </a:r>
                      <a:r>
                        <a:rPr lang="kk-KZ" sz="2000" dirty="0">
                          <a:effectLst/>
                          <a:latin typeface="Times New Roman" panose="02020603050405020304" pitchFamily="18" charset="0"/>
                          <a:cs typeface="Times New Roman" panose="02020603050405020304" pitchFamily="18" charset="0"/>
                        </a:rPr>
                        <a:t>б</a:t>
                      </a:r>
                      <a:r>
                        <a:rPr lang="ru-RU" sz="2000" dirty="0" err="1">
                          <a:effectLst/>
                          <a:latin typeface="Times New Roman" panose="02020603050405020304" pitchFamily="18" charset="0"/>
                          <a:cs typeface="Times New Roman" panose="02020603050405020304" pitchFamily="18" charset="0"/>
                        </a:rPr>
                        <a:t>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1299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10"/>
                  </a:ext>
                </a:extLst>
              </a:tr>
              <a:tr h="636105">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Әлем барлығы</a:t>
                      </a:r>
                      <a:r>
                        <a:rPr lang="ru-RU" sz="2000">
                          <a:effectLst/>
                          <a:latin typeface="Times New Roman" panose="02020603050405020304" pitchFamily="18" charset="0"/>
                          <a:cs typeface="Times New Roman" panose="02020603050405020304" pitchFamily="18" charset="0"/>
                        </a:rPr>
                        <a:t>:</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4293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84828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indent="450215">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89500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11"/>
                  </a:ext>
                </a:extLst>
              </a:tr>
              <a:tr h="307639">
                <a:tc gridSpan="7">
                  <a:txBody>
                    <a:bodyPr/>
                    <a:lstStyle/>
                    <a:p>
                      <a:pPr indent="450215" algn="ctr">
                        <a:lnSpc>
                          <a:spcPct val="115000"/>
                        </a:lnSpc>
                        <a:spcAft>
                          <a:spcPts val="0"/>
                        </a:spcAft>
                      </a:pPr>
                      <a:r>
                        <a:rPr lang="kk-KZ" sz="2000" dirty="0">
                          <a:effectLst/>
                          <a:latin typeface="Times New Roman" panose="02020603050405020304" pitchFamily="18" charset="0"/>
                          <a:cs typeface="Times New Roman" panose="02020603050405020304" pitchFamily="18" charset="0"/>
                        </a:rPr>
                        <a:t>Әлемдік өндірістегі негізгі 10 елдің үлесі:</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12"/>
                  </a:ext>
                </a:extLst>
              </a:tr>
              <a:tr h="307639">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83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gridSpan="2">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71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hMerge="1">
                  <a:txBody>
                    <a:bodyPr/>
                    <a:lstStyle/>
                    <a:p>
                      <a:endParaRPr lang="ru-RU"/>
                    </a:p>
                  </a:txBody>
                  <a:tcPr/>
                </a:tc>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74</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513703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Қазіргі кезде Азия азоттық тыңайтқыштарды ең көп мөлшерде шығаратын аудан болып отыр. Азия елдеріндегі химия өндірісінің салаларының біршама кеш қалыптасуы онда ең тиімді тыңайтқыш түрі – карбамидтің өндірілуін бастауға мүмкіндік берді. Азия аудандары карбамидті өндіру бойынша әлемдегі ірісі болып табылады (60% астам). Азия елдерінің күрделі тыңайтқыштарды да өндірудегі үлесі зор (1/3 шамасында). Қытай ендігі жерде азоттық тыңайтқыштарды АҚШ пен салыстырғанда көбірек өндіруде, ал Үндістан Батыс Елдерінің өндіретініндей өндіреді. Тек Қытай мен Үндістан ғана әлемдік азот тыңайтқыштарының 40%-ға жуығын өндіреді.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Азоттық тыңайтқыштарды </a:t>
            </a:r>
            <a:r>
              <a:rPr lang="kk-KZ" i="1" dirty="0">
                <a:latin typeface="Times New Roman" panose="02020603050405020304" pitchFamily="18" charset="0"/>
                <a:cs typeface="Times New Roman" panose="02020603050405020304" pitchFamily="18" charset="0"/>
              </a:rPr>
              <a:t>өндіру географиясының өзгеруі</a:t>
            </a:r>
            <a:r>
              <a:rPr lang="kk-KZ" dirty="0">
                <a:latin typeface="Times New Roman" panose="02020603050405020304" pitchFamily="18" charset="0"/>
                <a:cs typeface="Times New Roman" panose="02020603050405020304" pitchFamily="18" charset="0"/>
              </a:rPr>
              <a:t> өнімді тұтыну географиясына әсер етуші факторлардың негізгілерінің бірі болып табылады. Өндіріс химия саласының өнімдерін пайдалану аудандарына жақындай түскен. Химия саласының географиясындағы айтарлықтай өзгерістер халқының саны көп, ауыл шаруашылығы дамыған негізгі елдердің азоттық тыңайтқыштарға орасан зор сұранысымен, сонымен қатар өндірістік дамыған елдердегі осы тыңайтқыштың өндірілуінің төмендеуімен және осы саланың дамуының баяулауымен негізделген болатын. Қазіргі кезде азоттық тыңайтқыштарды тұтыну бойынша әлемде Қытай, Үндістан, АҚШ көшбасшы елдер болып саналады.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5937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92696"/>
          </a:xfrm>
        </p:spPr>
        <p:txBody>
          <a:bodyPr>
            <a:normAutofit fontScale="90000"/>
          </a:bodyPr>
          <a:lstStyle/>
          <a:p>
            <a:r>
              <a:rPr lang="kk-KZ" sz="4000" b="1" dirty="0" smtClean="0">
                <a:solidFill>
                  <a:srgbClr val="FF0000"/>
                </a:solidFill>
                <a:latin typeface="Times New Roman" panose="02020603050405020304" pitchFamily="18" charset="0"/>
                <a:cs typeface="Times New Roman" panose="02020603050405020304" pitchFamily="18" charset="0"/>
              </a:rPr>
              <a:t>Жоспар</a:t>
            </a:r>
            <a:endParaRPr lang="ru-RU" sz="40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92696"/>
            <a:ext cx="9144000" cy="6165304"/>
          </a:xfrm>
        </p:spPr>
        <p:txBody>
          <a:bodyPr>
            <a:normAutofit lnSpcReduction="10000"/>
          </a:bodyPr>
          <a:lstStyle/>
          <a:p>
            <a:r>
              <a:rPr lang="ru-RU" b="1" dirty="0" err="1" smtClean="0">
                <a:solidFill>
                  <a:srgbClr val="FF0000"/>
                </a:solidFill>
                <a:latin typeface="Times New Roman" panose="02020603050405020304" pitchFamily="18" charset="0"/>
                <a:cs typeface="Times New Roman" panose="02020603050405020304" pitchFamily="18" charset="0"/>
              </a:rPr>
              <a:t>Кіріспе</a:t>
            </a:r>
            <a:r>
              <a:rPr lang="ru-RU" b="1" dirty="0" smtClean="0">
                <a:solidFill>
                  <a:srgbClr val="FF0000"/>
                </a:solidFill>
                <a:latin typeface="Times New Roman" panose="02020603050405020304" pitchFamily="18" charset="0"/>
                <a:cs typeface="Times New Roman" panose="02020603050405020304" pitchFamily="18" charset="0"/>
              </a:rPr>
              <a:t>.</a:t>
            </a:r>
          </a:p>
          <a:p>
            <a:r>
              <a:rPr lang="kk-KZ" b="1" dirty="0">
                <a:solidFill>
                  <a:srgbClr val="FF0000"/>
                </a:solidFill>
                <a:latin typeface="Times New Roman" panose="02020603050405020304" pitchFamily="18" charset="0"/>
                <a:cs typeface="Times New Roman" panose="02020603050405020304" pitchFamily="18" charset="0"/>
              </a:rPr>
              <a:t>Химия өнеркәсібінің </a:t>
            </a:r>
            <a:r>
              <a:rPr lang="kk-KZ" b="1" dirty="0" smtClean="0">
                <a:solidFill>
                  <a:srgbClr val="FF0000"/>
                </a:solidFill>
                <a:latin typeface="Times New Roman" panose="02020603050405020304" pitchFamily="18" charset="0"/>
                <a:cs typeface="Times New Roman" panose="02020603050405020304" pitchFamily="18" charset="0"/>
              </a:rPr>
              <a:t>салалары.</a:t>
            </a:r>
          </a:p>
          <a:p>
            <a:r>
              <a:rPr lang="kk-KZ" b="1" dirty="0">
                <a:solidFill>
                  <a:srgbClr val="FF0000"/>
                </a:solidFill>
                <a:latin typeface="Times New Roman" panose="02020603050405020304" pitchFamily="18" charset="0"/>
                <a:cs typeface="Times New Roman" panose="02020603050405020304" pitchFamily="18" charset="0"/>
              </a:rPr>
              <a:t>Өндірістерді орналастыру </a:t>
            </a:r>
            <a:r>
              <a:rPr lang="kk-KZ" b="1" dirty="0" smtClean="0">
                <a:solidFill>
                  <a:srgbClr val="FF0000"/>
                </a:solidFill>
                <a:latin typeface="Times New Roman" panose="02020603050405020304" pitchFamily="18" charset="0"/>
                <a:cs typeface="Times New Roman" panose="02020603050405020304" pitchFamily="18" charset="0"/>
              </a:rPr>
              <a:t>факторлары.</a:t>
            </a:r>
          </a:p>
          <a:p>
            <a:r>
              <a:rPr lang="kk-KZ" b="1" dirty="0">
                <a:solidFill>
                  <a:srgbClr val="FF0000"/>
                </a:solidFill>
                <a:latin typeface="Times New Roman" panose="02020603050405020304" pitchFamily="18" charset="0"/>
                <a:cs typeface="Times New Roman" panose="02020603050405020304" pitchFamily="18" charset="0"/>
              </a:rPr>
              <a:t>Әлемнің химиялық өндірісінің </a:t>
            </a:r>
            <a:r>
              <a:rPr lang="kk-KZ" b="1" dirty="0" smtClean="0">
                <a:solidFill>
                  <a:srgbClr val="FF0000"/>
                </a:solidFill>
                <a:latin typeface="Times New Roman" panose="02020603050405020304" pitchFamily="18" charset="0"/>
                <a:cs typeface="Times New Roman" panose="02020603050405020304" pitchFamily="18" charset="0"/>
              </a:rPr>
              <a:t>көшбасшы-аудандары.</a:t>
            </a:r>
          </a:p>
          <a:p>
            <a:r>
              <a:rPr lang="kk-KZ" b="1" dirty="0">
                <a:solidFill>
                  <a:srgbClr val="FF0000"/>
                </a:solidFill>
                <a:latin typeface="Times New Roman" panose="02020603050405020304" pitchFamily="18" charset="0"/>
                <a:cs typeface="Times New Roman" panose="02020603050405020304" pitchFamily="18" charset="0"/>
              </a:rPr>
              <a:t>Салалық </a:t>
            </a:r>
            <a:r>
              <a:rPr lang="kk-KZ" b="1" dirty="0" smtClean="0">
                <a:solidFill>
                  <a:srgbClr val="FF0000"/>
                </a:solidFill>
                <a:latin typeface="Times New Roman" panose="02020603050405020304" pitchFamily="18" charset="0"/>
                <a:cs typeface="Times New Roman" panose="02020603050405020304" pitchFamily="18" charset="0"/>
              </a:rPr>
              <a:t>өндірісі.</a:t>
            </a:r>
          </a:p>
          <a:p>
            <a:r>
              <a:rPr lang="kk-KZ" b="1" dirty="0">
                <a:solidFill>
                  <a:srgbClr val="FF0000"/>
                </a:solidFill>
                <a:latin typeface="Times New Roman" panose="02020603050405020304" pitchFamily="18" charset="0"/>
                <a:cs typeface="Times New Roman" panose="02020603050405020304" pitchFamily="18" charset="0"/>
              </a:rPr>
              <a:t>Негізгі химия </a:t>
            </a:r>
            <a:r>
              <a:rPr lang="kk-KZ" b="1" dirty="0" smtClean="0">
                <a:solidFill>
                  <a:srgbClr val="FF0000"/>
                </a:solidFill>
                <a:latin typeface="Times New Roman" panose="02020603050405020304" pitchFamily="18" charset="0"/>
                <a:cs typeface="Times New Roman" panose="02020603050405020304" pitchFamily="18" charset="0"/>
              </a:rPr>
              <a:t>өндірісі.</a:t>
            </a:r>
          </a:p>
          <a:p>
            <a:r>
              <a:rPr lang="kk-KZ" b="1" dirty="0">
                <a:solidFill>
                  <a:srgbClr val="FF0000"/>
                </a:solidFill>
                <a:latin typeface="Times New Roman" panose="02020603050405020304" pitchFamily="18" charset="0"/>
                <a:cs typeface="Times New Roman" panose="02020603050405020304" pitchFamily="18" charset="0"/>
              </a:rPr>
              <a:t>Минералдық тыңайтқыштарды </a:t>
            </a:r>
            <a:r>
              <a:rPr lang="kk-KZ" b="1" dirty="0" smtClean="0">
                <a:solidFill>
                  <a:srgbClr val="FF0000"/>
                </a:solidFill>
                <a:latin typeface="Times New Roman" panose="02020603050405020304" pitchFamily="18" charset="0"/>
                <a:cs typeface="Times New Roman" panose="02020603050405020304" pitchFamily="18" charset="0"/>
              </a:rPr>
              <a:t>өндіру.</a:t>
            </a:r>
          </a:p>
          <a:p>
            <a:r>
              <a:rPr lang="kk-KZ" b="1" dirty="0">
                <a:solidFill>
                  <a:srgbClr val="FF0000"/>
                </a:solidFill>
                <a:latin typeface="Times New Roman" panose="02020603050405020304" pitchFamily="18" charset="0"/>
                <a:cs typeface="Times New Roman" panose="02020603050405020304" pitchFamily="18" charset="0"/>
              </a:rPr>
              <a:t>Химиялық </a:t>
            </a:r>
            <a:r>
              <a:rPr lang="kk-KZ" b="1" dirty="0" smtClean="0">
                <a:solidFill>
                  <a:srgbClr val="FF0000"/>
                </a:solidFill>
                <a:latin typeface="Times New Roman" panose="02020603050405020304" pitchFamily="18" charset="0"/>
                <a:cs typeface="Times New Roman" panose="02020603050405020304" pitchFamily="18" charset="0"/>
              </a:rPr>
              <a:t>талшықтар.</a:t>
            </a:r>
          </a:p>
          <a:p>
            <a:r>
              <a:rPr lang="kk-KZ" b="1" dirty="0">
                <a:solidFill>
                  <a:srgbClr val="FF0000"/>
                </a:solidFill>
                <a:latin typeface="Times New Roman" panose="02020603050405020304" pitchFamily="18" charset="0"/>
                <a:cs typeface="Times New Roman" panose="02020603050405020304" pitchFamily="18" charset="0"/>
              </a:rPr>
              <a:t>Фармацевтикалық </a:t>
            </a:r>
            <a:r>
              <a:rPr lang="kk-KZ" b="1" dirty="0" smtClean="0">
                <a:solidFill>
                  <a:srgbClr val="FF0000"/>
                </a:solidFill>
                <a:latin typeface="Times New Roman" panose="02020603050405020304" pitchFamily="18" charset="0"/>
                <a:cs typeface="Times New Roman" panose="02020603050405020304" pitchFamily="18" charset="0"/>
              </a:rPr>
              <a:t>өндіріс.</a:t>
            </a:r>
          </a:p>
          <a:p>
            <a:r>
              <a:rPr lang="kk-KZ" b="1" dirty="0" smtClean="0">
                <a:solidFill>
                  <a:srgbClr val="FF0000"/>
                </a:solidFill>
                <a:latin typeface="Times New Roman" panose="02020603050405020304" pitchFamily="18" charset="0"/>
                <a:cs typeface="Times New Roman" panose="02020603050405020304" pitchFamily="18" charset="0"/>
              </a:rPr>
              <a:t>Қорытынды.</a:t>
            </a: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6402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Соңғы жылдары Қытайдағы азот тыңайтқыштарын өндіру қарқыны жоғары. Алайда Аспан асты елінің ішкі тұтынуы әлі де жылдамырақ, бұл азотты тыңайтқыштарды сыртқы елдерге жеткізуді төмендетеді. Қытай өнімдерінің сыртқа шығарылу тенденциялары болашақта да сақталуы күтіледі. Қытайдағы азот тыңайтқыштарын өндіру үшін негізгі шикізат ол көмір болып табылады, сондықтан көмір технологиясының экологиялық қауіпсіздігі және экономикалық тиімділігі бойынша табиғи газдан азоттық тыңайтқыш алу әдістемесінен күшті ұтылады.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Алжир, Египет, Венесуэла, Индонезия, Тринидад және Тобаго – осы елдердің барлығы жылдам қарқындылықпен азоттық тыңайтқыштардың өндірілуін өсіруде. Алайда осы аудандар бірлесе отырып табиғи газдың әлем қорының небары 8% ие болады. Тыңайтқыш индустриясынан басқа бұл елдерде көгілдір отын пайдаланылады, және басқа мақсатта: мысалы, төмен газдарды шет елдерге шығару өндірісі үшін.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Осылайша, әлемде (Қытайды есептемегенде) 2000 жылы айтарлықтай тенденциялар табиғи газға бағасы төмен елдердің өндірістерін араластыру болды (Таяу Шығыс, Солтүстік Африка, Кариб алабы). Осы аудандарда зауыттар салынып, құрылысқа жаңа қуатты енгізу бойынша көптеген жобалар жүзеге асырылуда. Осының нәтижесінде олардың барлығы да әлемдік нарыққа азот өндірісінің өнімдерін шет елдерге шығаруға бағытталған.</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7890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Тек соңғы он жылда ғана Таяу және Орта Шығыс елдерінің аудандарында азоттық тыңайтқыштарды өндіру 4,5 млн т өсіп отыр (азоттың құрамына есептегенде), ал өзіндік тұтыну – тек 1 млн т. құрайды. Латын Америкасы шет елдерге шығарушы елдерінде (Венесуэла, Тринидад и Тобаго, Аргентина) өндіріс 130% өскен, ал тұтыну небары 37%. Ал Оңтүстік Азия елдерінде (негізінен Үндістанда) тұтынудың өсуі өндірістің өсуінен асып кеткен (азоттық тыңайтқыштарды өз елінде пайдалану ұлғайған).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Солтүстік Америакада азоттық тыңайтқыштарды өндіру көлемі негізінен американдық компаниялардың PotashIndustries, CF/Terra, Agrium) өндірістік күш-қуатты Латын Америкасы және Солтүстік Африка елдеріне ауыстыру салдарынан төмендегені байқалған. Еуропа үшін аммиактың өндірілуі мен тұтынылуының – тыңайтқышты орташа қарқынмен тұтыну кезінде осы аудандағы табиғи газға әлемдегі жоғары бағаның салдарынан айтарлықтай төмендегені тән болып отыр.</a:t>
            </a:r>
            <a:endParaRPr lang="ru-RU" dirty="0">
              <a:latin typeface="Times New Roman" panose="02020603050405020304" pitchFamily="18" charset="0"/>
              <a:cs typeface="Times New Roman" panose="02020603050405020304" pitchFamily="18" charset="0"/>
            </a:endParaRPr>
          </a:p>
          <a:p>
            <a:r>
              <a:rPr lang="kk-KZ" i="1" dirty="0">
                <a:latin typeface="Times New Roman" panose="02020603050405020304" pitchFamily="18" charset="0"/>
                <a:cs typeface="Times New Roman" panose="02020603050405020304" pitchFamily="18" charset="0"/>
              </a:rPr>
              <a:t>Азоттық тыңайтқыштарды шеткі елдерге шығарушылардың </a:t>
            </a:r>
            <a:r>
              <a:rPr lang="kk-KZ" dirty="0">
                <a:latin typeface="Times New Roman" panose="02020603050405020304" pitchFamily="18" charset="0"/>
                <a:cs typeface="Times New Roman" panose="02020603050405020304" pitchFamily="18" charset="0"/>
              </a:rPr>
              <a:t>ірісі болып қазіргі кезде Ресей, АҚШ. Канада, </a:t>
            </a:r>
            <a:r>
              <a:rPr lang="ru-RU" dirty="0">
                <a:latin typeface="Times New Roman" panose="02020603050405020304" pitchFamily="18" charset="0"/>
                <a:cs typeface="Times New Roman" panose="02020603050405020304" pitchFamily="18" charset="0"/>
              </a:rPr>
              <a:t>Украина, Бельгия-Люксембург, </a:t>
            </a:r>
            <a:r>
              <a:rPr lang="ru-RU" dirty="0" err="1">
                <a:latin typeface="Times New Roman" panose="02020603050405020304" pitchFamily="18" charset="0"/>
                <a:cs typeface="Times New Roman" panose="02020603050405020304" pitchFamily="18" charset="0"/>
              </a:rPr>
              <a:t>Сауд</a:t>
            </a:r>
            <a:r>
              <a:rPr lang="ru-RU" dirty="0">
                <a:latin typeface="Times New Roman" panose="02020603050405020304" pitchFamily="18" charset="0"/>
                <a:cs typeface="Times New Roman" panose="02020603050405020304" pitchFamily="18" charset="0"/>
              </a:rPr>
              <a:t> Ара</a:t>
            </a:r>
            <a:r>
              <a:rPr lang="kk-KZ" dirty="0">
                <a:latin typeface="Times New Roman" panose="02020603050405020304" pitchFamily="18" charset="0"/>
                <a:cs typeface="Times New Roman" panose="02020603050405020304" pitchFamily="18" charset="0"/>
              </a:rPr>
              <a:t>б</a:t>
            </a:r>
            <a:r>
              <a:rPr lang="ru-RU" dirty="0" err="1">
                <a:latin typeface="Times New Roman" panose="02020603050405020304" pitchFamily="18" charset="0"/>
                <a:cs typeface="Times New Roman" panose="02020603050405020304" pitchFamily="18" charset="0"/>
              </a:rPr>
              <a:t>ия</a:t>
            </a:r>
            <a:r>
              <a:rPr lang="ru-RU" dirty="0">
                <a:latin typeface="Times New Roman" panose="02020603050405020304" pitchFamily="18" charset="0"/>
                <a:cs typeface="Times New Roman" panose="02020603050405020304" pitchFamily="18" charset="0"/>
              </a:rPr>
              <a:t>, Нидерланды</a:t>
            </a:r>
            <a:r>
              <a:rPr lang="kk-KZ" dirty="0">
                <a:latin typeface="Times New Roman" panose="02020603050405020304" pitchFamily="18" charset="0"/>
                <a:cs typeface="Times New Roman" panose="02020603050405020304" pitchFamily="18" charset="0"/>
              </a:rPr>
              <a:t> елдері болып отыр</a:t>
            </a:r>
            <a:r>
              <a:rPr lang="ru-RU"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 Осыдан дамыған елдер қымбат кешеңді тыңайтқыштар мен карбамидті экспорттайды, ал аммиакты және азоттық тыңайтқыштардың арзан түрлерін импорттайды. Азоттық тыңайтқыштарды импорттау бойынша алдағы қатарда Азия тұр. АҚШ, Қытай, Франция, Бразилия, ГФР ең негізгі импорттаушы ел болып саналады.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1717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rmAutofit fontScale="90000"/>
          </a:bodyPr>
          <a:lstStyle/>
          <a:p>
            <a:r>
              <a:rPr lang="kk-KZ" sz="3200" b="1" dirty="0" smtClean="0">
                <a:solidFill>
                  <a:srgbClr val="FF0000"/>
                </a:solidFill>
                <a:latin typeface="Times New Roman" panose="02020603050405020304" pitchFamily="18" charset="0"/>
                <a:cs typeface="Times New Roman" panose="02020603050405020304" pitchFamily="18" charset="0"/>
              </a:rPr>
              <a:t>Фосфаттық (фосфорлық) тыңайтқыштарды өндіру</a:t>
            </a:r>
            <a:endParaRPr lang="ru-RU" sz="32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476672"/>
            <a:ext cx="9144000" cy="6381328"/>
          </a:xfrm>
        </p:spPr>
        <p:txBody>
          <a:bodyPr>
            <a:normAutofit fontScale="70000" lnSpcReduction="20000"/>
          </a:bodyPr>
          <a:lstStyle/>
          <a:p>
            <a:r>
              <a:rPr lang="kk-KZ" dirty="0" smtClean="0">
                <a:latin typeface="Times New Roman" panose="02020603050405020304" pitchFamily="18" charset="0"/>
                <a:cs typeface="Times New Roman" panose="02020603050405020304" pitchFamily="18" charset="0"/>
              </a:rPr>
              <a:t>Фосфаттық </a:t>
            </a:r>
            <a:r>
              <a:rPr lang="kk-KZ" dirty="0">
                <a:latin typeface="Times New Roman" panose="02020603050405020304" pitchFamily="18" charset="0"/>
                <a:cs typeface="Times New Roman" panose="02020603050405020304" pitchFamily="18" charset="0"/>
              </a:rPr>
              <a:t>тыңайтқыштардың өндірісі – минералдық тыңайтқыштардың өндіру арасындағы уақыт бойынша құрылу бойынша көнесі болып саналады. Фосфаттық тыңайтқыштарды алу үшін (қарапайым және екі еселенген фосфат) табиғи шикізаттың екі түрі пайдаланылады – фосфориттер және апатиттер. Фосфориттерді шикізат ретінде пайдаланып және фосфориттік ұн шығаратын кәсіпорындар осы пайдалы қазбаның табылатын орнына жақын орналасады, бірақ көптеген шикізаттар да шет елдерге шығарылады.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Фосфорлық шикізаттарды қазу әлемнің жаңа елдерімен аудандарымен араластырылды. Осылай, ендігі уақытта шамамен әлемнің 30 елдерінде шикізаттың (фосфаттың) 150 млн. т жуығын шығарады. Қазбаның көп бөлігі АҚШ, Марокко, Қытай, Ресей, Қазақстанда шоғырланған. Ресурстар сонымен бірге Тунис, Иордания, Израиль, Бенин, ОАР, Бразилия елдерінде, </a:t>
            </a:r>
            <a:r>
              <a:rPr lang="kk-KZ" dirty="0" smtClean="0">
                <a:latin typeface="Times New Roman" panose="02020603050405020304" pitchFamily="18" charset="0"/>
                <a:cs typeface="Times New Roman" panose="02020603050405020304" pitchFamily="18" charset="0"/>
              </a:rPr>
              <a:t>Тынық </a:t>
            </a:r>
            <a:r>
              <a:rPr lang="kk-KZ" dirty="0">
                <a:latin typeface="Times New Roman" panose="02020603050405020304" pitchFamily="18" charset="0"/>
                <a:cs typeface="Times New Roman" panose="02020603050405020304" pitchFamily="18" charset="0"/>
              </a:rPr>
              <a:t>Мұхиты аралдарында да біршама (Науру, Рождества аралдарында). АҚШ, Қытай, Марокко және ТМД сияқты фосфат шығарушы төрт елде ғана – шикізаттың осы түрінің әлем бойынша алынуы 75% көлеммен есептеледі. 1990 жылдары бұрыңғы КСРО республикаларындағы тыңайтқыштарды тұтынудың қысқыртылуы (8 ден 1 млн. т дейін) осы аудандардағы фосфориттерді қазуға кері әсер еткен.</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50577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ХХ ғ екінші жартысында фосфорлық тыңайтқыштардың өндірісінің орналасуында салмақты өзгерістер болды. Ақыр соңында ол едәуір көлемде Батыс Еуропадан (1950 ж алдағы қатырлы ел) Азияға ауыстырылды. Бұл жергілікті шикізат көзінің нашарлығымен (Еуропаның), алысқа тасымалданатын концентраттардың көп көлемінің импортының тиімсіздігі, тасымал фосфорлық қышқылдарды фосфорлық тыңайтқыштар зауытына пайдалану қолайлылығы және импорттық жоғары концентрациялы кешеңдік тыңайтқыштардың бәсекеге қабілеттігі сияқты көптеген факторлармен негізделген.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Солтүстік Америка фосфорлық тыңайтқыштардың әлемдік көлемінің 30% жуығымен өзінің рөлін сақтап қалды. Ендігі кезде әлемнің тек екі ауданы ғана – Азия және Солтүстік Америка осы тыңайтқышты 3/2 жоғары өндіре алады. Оңтүстік Америка және Африкада да олардың алынуы артып отыр. Сондай-ақ Қытай және Үндістан (әлемдік өндіріс бойынша ендігі екінші және үшінші орындағы елдер), Бразилия, Марокко, Индонезия елдерінде де тыңайтқышты өндіру өте жоғарылаған.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1950 жылдан алдыңғы қатарлы он елдің құрамы айтарлықтай өзгерген. Фосфорлық тыңайтқыштарды өндіру бойынша әлемдік көшбасшы елдер олар: Қытай, АҚШ, Үндістан, Ресей, Бразилия.</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8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64704"/>
          </a:xfrm>
        </p:spPr>
        <p:txBody>
          <a:bodyPr>
            <a:normAutofit fontScale="90000"/>
          </a:bodyPr>
          <a:lstStyle/>
          <a:p>
            <a:r>
              <a:rPr lang="kk-KZ" sz="3200" b="1" dirty="0">
                <a:solidFill>
                  <a:srgbClr val="FF0000"/>
                </a:solidFill>
                <a:latin typeface="Times New Roman" panose="02020603050405020304" pitchFamily="18" charset="0"/>
                <a:cs typeface="Times New Roman" panose="02020603050405020304" pitchFamily="18" charset="0"/>
              </a:rPr>
              <a:t>Фосфорлық тыңайтқыштарды өндіру бойынша көшбасшы елдер</a:t>
            </a:r>
            <a:endParaRPr lang="ru-RU" sz="3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322423971"/>
              </p:ext>
            </p:extLst>
          </p:nvPr>
        </p:nvGraphicFramePr>
        <p:xfrm>
          <a:off x="0" y="804632"/>
          <a:ext cx="9131571" cy="6026877"/>
        </p:xfrm>
        <a:graphic>
          <a:graphicData uri="http://schemas.openxmlformats.org/drawingml/2006/table">
            <a:tbl>
              <a:tblPr firstRow="1" firstCol="1" bandRow="1">
                <a:tableStyleId>{5C22544A-7EE6-4342-B048-85BDC9FD1C3A}</a:tableStyleId>
              </a:tblPr>
              <a:tblGrid>
                <a:gridCol w="1932200">
                  <a:extLst>
                    <a:ext uri="{9D8B030D-6E8A-4147-A177-3AD203B41FA5}">
                      <a16:colId xmlns:a16="http://schemas.microsoft.com/office/drawing/2014/main" val="20000"/>
                    </a:ext>
                  </a:extLst>
                </a:gridCol>
                <a:gridCol w="886894">
                  <a:extLst>
                    <a:ext uri="{9D8B030D-6E8A-4147-A177-3AD203B41FA5}">
                      <a16:colId xmlns:a16="http://schemas.microsoft.com/office/drawing/2014/main" val="20001"/>
                    </a:ext>
                  </a:extLst>
                </a:gridCol>
                <a:gridCol w="2166690">
                  <a:extLst>
                    <a:ext uri="{9D8B030D-6E8A-4147-A177-3AD203B41FA5}">
                      <a16:colId xmlns:a16="http://schemas.microsoft.com/office/drawing/2014/main" val="20002"/>
                    </a:ext>
                  </a:extLst>
                </a:gridCol>
                <a:gridCol w="935876">
                  <a:extLst>
                    <a:ext uri="{9D8B030D-6E8A-4147-A177-3AD203B41FA5}">
                      <a16:colId xmlns:a16="http://schemas.microsoft.com/office/drawing/2014/main" val="20003"/>
                    </a:ext>
                  </a:extLst>
                </a:gridCol>
                <a:gridCol w="2360536">
                  <a:extLst>
                    <a:ext uri="{9D8B030D-6E8A-4147-A177-3AD203B41FA5}">
                      <a16:colId xmlns:a16="http://schemas.microsoft.com/office/drawing/2014/main" val="20004"/>
                    </a:ext>
                  </a:extLst>
                </a:gridCol>
                <a:gridCol w="849375">
                  <a:extLst>
                    <a:ext uri="{9D8B030D-6E8A-4147-A177-3AD203B41FA5}">
                      <a16:colId xmlns:a16="http://schemas.microsoft.com/office/drawing/2014/main" val="20005"/>
                    </a:ext>
                  </a:extLst>
                </a:gridCol>
              </a:tblGrid>
              <a:tr h="350012">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Елдер</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1950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Елдер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1990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Елдер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2010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50012">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АҚШ</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АҚШ</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9,9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Қы</a:t>
                      </a:r>
                      <a:r>
                        <a:rPr lang="ru-RU" sz="2000">
                          <a:effectLst/>
                          <a:latin typeface="Times New Roman" panose="02020603050405020304" pitchFamily="18" charset="0"/>
                          <a:cs typeface="Times New Roman" panose="02020603050405020304" pitchFamily="18" charset="0"/>
                        </a:rPr>
                        <a:t>тай</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13,5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50012">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КСРО</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КСРО</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9,4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АҚШ</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7,9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50012">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Франция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0,5</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Қытай</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4,1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Үндістан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3,9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50012">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ГФР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0,4</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Үндістан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Ресей</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723719">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Ұлы</a:t>
                      </a:r>
                      <a:r>
                        <a:rPr lang="ru-RU" sz="2000">
                          <a:effectLst/>
                          <a:latin typeface="Times New Roman" panose="02020603050405020304" pitchFamily="18" charset="0"/>
                          <a:cs typeface="Times New Roman" panose="02020603050405020304" pitchFamily="18" charset="0"/>
                        </a:rPr>
                        <a:t>брит</a:t>
                      </a:r>
                      <a:r>
                        <a:rPr lang="kk-KZ" sz="2000">
                          <a:effectLst/>
                          <a:latin typeface="Times New Roman" panose="02020603050405020304" pitchFamily="18" charset="0"/>
                          <a:cs typeface="Times New Roman" panose="02020603050405020304" pitchFamily="18" charset="0"/>
                        </a:rPr>
                        <a:t>ания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Бразилия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Бразилия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50012">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Австралия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Франция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0,7</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Марокко</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723719">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Бельгия-Люкс</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Марокко</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0,6</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Тунис</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50012">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Италия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А</a:t>
                      </a:r>
                      <a:r>
                        <a:rPr lang="kk-KZ" sz="2000">
                          <a:effectLst/>
                          <a:latin typeface="Times New Roman" panose="02020603050405020304" pitchFamily="18" charset="0"/>
                          <a:cs typeface="Times New Roman" panose="02020603050405020304" pitchFamily="18" charset="0"/>
                        </a:rPr>
                        <a:t>у</a:t>
                      </a:r>
                      <a:r>
                        <a:rPr lang="ru-RU" sz="2000">
                          <a:effectLst/>
                          <a:latin typeface="Times New Roman" panose="02020603050405020304" pitchFamily="18" charset="0"/>
                          <a:cs typeface="Times New Roman" panose="02020603050405020304" pitchFamily="18" charset="0"/>
                        </a:rPr>
                        <a:t>стралия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0,6</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А</a:t>
                      </a:r>
                      <a:r>
                        <a:rPr lang="kk-KZ" sz="2000">
                          <a:effectLst/>
                          <a:latin typeface="Times New Roman" panose="02020603050405020304" pitchFamily="18" charset="0"/>
                          <a:cs typeface="Times New Roman" panose="02020603050405020304" pitchFamily="18" charset="0"/>
                        </a:rPr>
                        <a:t>у</a:t>
                      </a:r>
                      <a:r>
                        <a:rPr lang="ru-RU" sz="2000">
                          <a:effectLst/>
                          <a:latin typeface="Times New Roman" panose="02020603050405020304" pitchFamily="18" charset="0"/>
                          <a:cs typeface="Times New Roman" panose="02020603050405020304" pitchFamily="18" charset="0"/>
                        </a:rPr>
                        <a:t>стралия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0,7</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350012">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Жа</a:t>
                      </a:r>
                      <a:r>
                        <a:rPr lang="ru-RU" sz="2000">
                          <a:effectLst/>
                          <a:latin typeface="Times New Roman" panose="02020603050405020304" pitchFamily="18" charset="0"/>
                          <a:cs typeface="Times New Roman" panose="02020603050405020304" pitchFamily="18" charset="0"/>
                        </a:rPr>
                        <a:t>пония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Индонезия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0,5</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Польша</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350012">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Нидерланды</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Тунис</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Испания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723719">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Әлем тұтасымен</a:t>
                      </a:r>
                      <a:r>
                        <a:rPr lang="ru-RU" sz="2000">
                          <a:effectLst/>
                          <a:latin typeface="Times New Roman" panose="02020603050405020304" pitchFamily="18" charset="0"/>
                          <a:cs typeface="Times New Roman" panose="02020603050405020304" pitchFamily="18" charset="0"/>
                        </a:rPr>
                        <a:t>:</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6,2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39,8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39,2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350012">
                <a:tc gridSpan="6">
                  <a:txBody>
                    <a:bodyPr/>
                    <a:lstStyle/>
                    <a:p>
                      <a:pPr indent="450215" algn="ctr">
                        <a:lnSpc>
                          <a:spcPct val="115000"/>
                        </a:lnSpc>
                        <a:spcAft>
                          <a:spcPts val="0"/>
                        </a:spcAft>
                      </a:pPr>
                      <a:r>
                        <a:rPr lang="kk-KZ" sz="2000" dirty="0">
                          <a:effectLst/>
                          <a:latin typeface="Times New Roman" panose="02020603050405020304" pitchFamily="18" charset="0"/>
                          <a:cs typeface="Times New Roman" panose="02020603050405020304" pitchFamily="18" charset="0"/>
                        </a:rPr>
                        <a:t>Әлемдік өндірістегі негізгі 10 елдің үлесі:</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12"/>
                  </a:ext>
                </a:extLst>
              </a:tr>
              <a:tr h="350012">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82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76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indent="450215" algn="ctr">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84</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569708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Дамушы елдер мен аудандардағы өндірістердің өзгерістері бақылануда. Осыдан Азия елінде тыңайтқыштың осы түрін өндіру де, тұтыну да денгейі өсуде. Тұтынушылық әзірше аудандағы өндірістен артып отыр (бұл тыңайтқыштың импортын негіздейді). Керісінше, Солтүстік Америкада фосфорлық тыңайтқыштарды өндіру оны тұтынудан да екі есе артық, және шығарылатын өнімнің бір бөлігі әлемдік нарыққа түседі.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Соңғы екі он жылда Шығыс Азия елдерінде, Ресейді қоса есептегенде минералдық тыңайтқыштарды тұтыну төмендеп кетті. Осы ауданда енді осы саланың өнімдерін шет елдерге шығарушылардың ірісі болып отыр. Шикізатты қазуға, одан жартылай өнімдерді және дайын фосфаттық тыңайтқыштарды алуға кейбір елдер мен аудандардың мамандануы осы саланың өнімдерін шет елдерге шығарудың өсуіне себепші болады.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Экспортқа фосфорлық шикізаттың 1/3-тен 1/5-ке дейінгі бөлігі қойылады. Алайда, шикізаттың әлемдік сатылуы жалпы әлем бойынша фосфаттардың қайта өнделген өнімдерін (яғни, жаңа тыңайтқыштарды) сатудың жоғарылауымен байланысты қысқартылуда. Фосфориттерді әлем бойынша өндіруде ең ірі болып табылатын ел ол Марокко. Бірақ соңғы жылдары бұл ел фосфатты қайта өндеуші кәсіпорындарды белсенді салуда. Фосфорлық тыңайтқыштарды шет елдерге шығарушы елдердің ірісі: АҚШ, Ресей, Марокко, Тунис, Қытай, Иордания, Израиль.</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957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200" b="1" dirty="0" smtClean="0">
                <a:solidFill>
                  <a:srgbClr val="FF0000"/>
                </a:solidFill>
                <a:latin typeface="Times New Roman" panose="02020603050405020304" pitchFamily="18" charset="0"/>
                <a:cs typeface="Times New Roman" panose="02020603050405020304" pitchFamily="18" charset="0"/>
              </a:rPr>
              <a:t>Калийлі тыңайтқыштарды өндіру</a:t>
            </a:r>
            <a:endParaRPr lang="ru-RU" sz="32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20688"/>
            <a:ext cx="9144000" cy="6237312"/>
          </a:xfrm>
        </p:spPr>
        <p:txBody>
          <a:bodyPr>
            <a:normAutofit fontScale="92500" lnSpcReduction="10000"/>
          </a:bodyPr>
          <a:lstStyle/>
          <a:p>
            <a:r>
              <a:rPr lang="kk-KZ" dirty="0" smtClean="0">
                <a:latin typeface="Times New Roman" panose="02020603050405020304" pitchFamily="18" charset="0"/>
                <a:cs typeface="Times New Roman" panose="02020603050405020304" pitchFamily="18" charset="0"/>
              </a:rPr>
              <a:t>Белгілі </a:t>
            </a:r>
            <a:r>
              <a:rPr lang="kk-KZ" dirty="0">
                <a:latin typeface="Times New Roman" panose="02020603050405020304" pitchFamily="18" charset="0"/>
                <a:cs typeface="Times New Roman" panose="02020603050405020304" pitchFamily="18" charset="0"/>
              </a:rPr>
              <a:t>бір ерекшеліктердің күшіне калий тыңайтқыштарының өндірістерін дамыту мен орналастыру көбінесе шикізатты қазу орнына тиесілі. Әлемдегі шикізаттың жалпы қоры орасан зор, бірақ іс жүзінде тасымалданбайды. Калийлі тұздарды әлемнің 15 елдерінде шығарады. Калийлі тыңайтқыштардың әлемдік өндірісінің ішіндегі ең ірісі Канада, Ресей, ГФР, Белоруссия, Израйль, АҚШ, Иордания елдерінде орналасқан. Калий тұздарының әлемдегі шығарылуының 90% көбісі тыңайтқыштарды өндіру үшін пайдаланылады. Калий тыңайтқыштарының әлем бойынша ең ірі өндіруші ел ол Канада (әлемдік өндірістің 3/1), Ресей, </a:t>
            </a:r>
            <a:r>
              <a:rPr lang="kk-KZ" dirty="0" smtClean="0">
                <a:latin typeface="Times New Roman" panose="02020603050405020304" pitchFamily="18" charset="0"/>
                <a:cs typeface="Times New Roman" panose="02020603050405020304" pitchFamily="18" charset="0"/>
              </a:rPr>
              <a:t>Белоруссия.</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180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92696"/>
          </a:xfrm>
        </p:spPr>
        <p:txBody>
          <a:bodyPr>
            <a:normAutofit fontScale="90000"/>
          </a:bodyPr>
          <a:lstStyle/>
          <a:p>
            <a:r>
              <a:rPr lang="kk-KZ" sz="3200" b="1" dirty="0">
                <a:solidFill>
                  <a:srgbClr val="FF0000"/>
                </a:solidFill>
                <a:latin typeface="Times New Roman" panose="02020603050405020304" pitchFamily="18" charset="0"/>
                <a:cs typeface="Times New Roman" panose="02020603050405020304" pitchFamily="18" charset="0"/>
              </a:rPr>
              <a:t>Калийлі тыңайтқыштарды өндіру бойынша көшбасшы елдер</a:t>
            </a:r>
            <a:endParaRPr lang="ru-RU" sz="3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37225505"/>
              </p:ext>
            </p:extLst>
          </p:nvPr>
        </p:nvGraphicFramePr>
        <p:xfrm>
          <a:off x="-1" y="836714"/>
          <a:ext cx="9144000" cy="6026877"/>
        </p:xfrm>
        <a:graphic>
          <a:graphicData uri="http://schemas.openxmlformats.org/drawingml/2006/table">
            <a:tbl>
              <a:tblPr firstRow="1" firstCol="1" bandRow="1">
                <a:tableStyleId>{5C22544A-7EE6-4342-B048-85BDC9FD1C3A}</a:tableStyleId>
              </a:tblPr>
              <a:tblGrid>
                <a:gridCol w="511271">
                  <a:extLst>
                    <a:ext uri="{9D8B030D-6E8A-4147-A177-3AD203B41FA5}">
                      <a16:colId xmlns:a16="http://schemas.microsoft.com/office/drawing/2014/main" val="20000"/>
                    </a:ext>
                  </a:extLst>
                </a:gridCol>
                <a:gridCol w="1772276">
                  <a:extLst>
                    <a:ext uri="{9D8B030D-6E8A-4147-A177-3AD203B41FA5}">
                      <a16:colId xmlns:a16="http://schemas.microsoft.com/office/drawing/2014/main" val="20001"/>
                    </a:ext>
                  </a:extLst>
                </a:gridCol>
                <a:gridCol w="1054925">
                  <a:extLst>
                    <a:ext uri="{9D8B030D-6E8A-4147-A177-3AD203B41FA5}">
                      <a16:colId xmlns:a16="http://schemas.microsoft.com/office/drawing/2014/main" val="20002"/>
                    </a:ext>
                  </a:extLst>
                </a:gridCol>
                <a:gridCol w="1766388">
                  <a:extLst>
                    <a:ext uri="{9D8B030D-6E8A-4147-A177-3AD203B41FA5}">
                      <a16:colId xmlns:a16="http://schemas.microsoft.com/office/drawing/2014/main" val="20003"/>
                    </a:ext>
                  </a:extLst>
                </a:gridCol>
                <a:gridCol w="973476">
                  <a:extLst>
                    <a:ext uri="{9D8B030D-6E8A-4147-A177-3AD203B41FA5}">
                      <a16:colId xmlns:a16="http://schemas.microsoft.com/office/drawing/2014/main" val="20004"/>
                    </a:ext>
                  </a:extLst>
                </a:gridCol>
                <a:gridCol w="1803678">
                  <a:extLst>
                    <a:ext uri="{9D8B030D-6E8A-4147-A177-3AD203B41FA5}">
                      <a16:colId xmlns:a16="http://schemas.microsoft.com/office/drawing/2014/main" val="20005"/>
                    </a:ext>
                  </a:extLst>
                </a:gridCol>
                <a:gridCol w="1261986">
                  <a:extLst>
                    <a:ext uri="{9D8B030D-6E8A-4147-A177-3AD203B41FA5}">
                      <a16:colId xmlns:a16="http://schemas.microsoft.com/office/drawing/2014/main" val="20006"/>
                    </a:ext>
                  </a:extLst>
                </a:gridCol>
              </a:tblGrid>
              <a:tr h="350012">
                <a:tc>
                  <a:txBody>
                    <a:bodyPr/>
                    <a:lstStyle/>
                    <a:p>
                      <a:pPr indent="450215" algn="ctr">
                        <a:lnSpc>
                          <a:spcPct val="115000"/>
                        </a:lnSpc>
                        <a:spcAft>
                          <a:spcPts val="0"/>
                        </a:spcAft>
                      </a:pPr>
                      <a:r>
                        <a:rPr lang="ru-RU" sz="2000" dirty="0">
                          <a:effectLst/>
                          <a:latin typeface="Times New Roman" panose="02020603050405020304" pitchFamily="18" charset="0"/>
                          <a:cs typeface="Times New Roman" panose="02020603050405020304" pitchFamily="18" charset="0"/>
                        </a:rPr>
                        <a:t>№</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Елдер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1950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Елдер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1990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Елдер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2010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50012">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ГДР</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КСРО</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9,0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Канада</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10,5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50012">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АҚШ</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Канада</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6,8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Ресей</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5,9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50012">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ГФР</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ГДР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2,7</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Белоруссия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5,0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50012">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Франция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ГФР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ГФР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3,3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50012">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К</a:t>
                      </a:r>
                      <a:r>
                        <a:rPr lang="ru-RU" sz="2000" dirty="0">
                          <a:effectLst/>
                          <a:latin typeface="Times New Roman" panose="02020603050405020304" pitchFamily="18" charset="0"/>
                          <a:cs typeface="Times New Roman" panose="02020603050405020304" pitchFamily="18" charset="0"/>
                        </a:rPr>
                        <a:t>СР</a:t>
                      </a:r>
                      <a:r>
                        <a:rPr lang="kk-KZ" sz="2000" dirty="0">
                          <a:effectLst/>
                          <a:latin typeface="Times New Roman" panose="02020603050405020304" pitchFamily="18" charset="0"/>
                          <a:cs typeface="Times New Roman" panose="02020603050405020304" pitchFamily="18" charset="0"/>
                        </a:rPr>
                        <a:t>О</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Франция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Қытай</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50012">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Испания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0,2</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АҚШ</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1,7</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Израиль</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2,1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50012">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7</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Италия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0,001</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Израиль</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Иордания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723719">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Ұлы</a:t>
                      </a:r>
                      <a:r>
                        <a:rPr lang="ru-RU" sz="2000">
                          <a:effectLst/>
                          <a:latin typeface="Times New Roman" panose="02020603050405020304" pitchFamily="18" charset="0"/>
                          <a:cs typeface="Times New Roman" panose="02020603050405020304" pitchFamily="18" charset="0"/>
                        </a:rPr>
                        <a:t>брит</a:t>
                      </a:r>
                      <a:r>
                        <a:rPr lang="kk-KZ" sz="2000">
                          <a:effectLst/>
                          <a:latin typeface="Times New Roman" panose="02020603050405020304" pitchFamily="18" charset="0"/>
                          <a:cs typeface="Times New Roman" panose="02020603050405020304" pitchFamily="18" charset="0"/>
                        </a:rPr>
                        <a:t>ания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0,001</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Иордания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АҚШ</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350012">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Испания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0,7</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Испания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0,44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723719">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10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dirty="0">
                          <a:effectLst/>
                          <a:latin typeface="Times New Roman" panose="02020603050405020304" pitchFamily="18" charset="0"/>
                          <a:cs typeface="Times New Roman" panose="02020603050405020304" pitchFamily="18" charset="0"/>
                        </a:rPr>
                        <a:t>Ұлы</a:t>
                      </a:r>
                      <a:r>
                        <a:rPr lang="ru-RU" sz="2000" dirty="0" err="1">
                          <a:effectLst/>
                          <a:latin typeface="Times New Roman" panose="02020603050405020304" pitchFamily="18" charset="0"/>
                          <a:cs typeface="Times New Roman" panose="02020603050405020304" pitchFamily="18" charset="0"/>
                        </a:rPr>
                        <a:t>британия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0,5</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Ұлы</a:t>
                      </a:r>
                      <a:r>
                        <a:rPr lang="ru-RU" sz="2000">
                          <a:effectLst/>
                          <a:latin typeface="Times New Roman" panose="02020603050405020304" pitchFamily="18" charset="0"/>
                          <a:cs typeface="Times New Roman" panose="02020603050405020304" pitchFamily="18" charset="0"/>
                        </a:rPr>
                        <a:t>брит</a:t>
                      </a:r>
                      <a:r>
                        <a:rPr lang="kk-KZ" sz="2000">
                          <a:effectLst/>
                          <a:latin typeface="Times New Roman" panose="02020603050405020304" pitchFamily="18" charset="0"/>
                          <a:cs typeface="Times New Roman" panose="02020603050405020304" pitchFamily="18" charset="0"/>
                        </a:rPr>
                        <a:t>ания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0,4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723719">
                <a:tc>
                  <a:txBody>
                    <a:bodyPr/>
                    <a:lstStyle/>
                    <a:p>
                      <a:pPr indent="450215" algn="ctr">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kk-KZ" sz="2000">
                          <a:effectLst/>
                          <a:latin typeface="Times New Roman" panose="02020603050405020304" pitchFamily="18" charset="0"/>
                          <a:cs typeface="Times New Roman" panose="02020603050405020304" pitchFamily="18" charset="0"/>
                        </a:rPr>
                        <a:t>Әлем барлығы</a:t>
                      </a:r>
                      <a:r>
                        <a:rPr lang="ru-RU" sz="2000">
                          <a:effectLst/>
                          <a:latin typeface="Times New Roman" panose="02020603050405020304" pitchFamily="18" charset="0"/>
                          <a:cs typeface="Times New Roman" panose="02020603050405020304" pitchFamily="18" charset="0"/>
                        </a:rPr>
                        <a:t>:</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4,6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28,4</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33,5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350012">
                <a:tc gridSpan="7">
                  <a:txBody>
                    <a:bodyPr/>
                    <a:lstStyle/>
                    <a:p>
                      <a:pPr indent="450215" algn="ctr">
                        <a:lnSpc>
                          <a:spcPct val="115000"/>
                        </a:lnSpc>
                        <a:spcAft>
                          <a:spcPts val="0"/>
                        </a:spcAft>
                      </a:pPr>
                      <a:r>
                        <a:rPr lang="kk-KZ" sz="2000">
                          <a:effectLst/>
                          <a:latin typeface="Times New Roman" panose="02020603050405020304" pitchFamily="18" charset="0"/>
                          <a:cs typeface="Times New Roman" panose="02020603050405020304" pitchFamily="18" charset="0"/>
                        </a:rPr>
                        <a:t>Әлемдік өндірістегі негізгі 10 елдің үлесі:</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12"/>
                  </a:ext>
                </a:extLst>
              </a:tr>
              <a:tr h="350012">
                <a:tc>
                  <a:txBody>
                    <a:bodyPr/>
                    <a:lstStyle/>
                    <a:p>
                      <a:pPr indent="450215" algn="ctr">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nSpc>
                          <a:spcPct val="115000"/>
                        </a:lnSpc>
                        <a:spcAft>
                          <a:spcPts val="0"/>
                        </a:spcAft>
                      </a:pPr>
                      <a:r>
                        <a:rPr lang="ru-RU" sz="2000">
                          <a:effectLst/>
                          <a:latin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100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indent="450215" algn="ctr">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a:effectLst/>
                          <a:latin typeface="Times New Roman" panose="02020603050405020304" pitchFamily="18" charset="0"/>
                          <a:cs typeface="Times New Roman" panose="02020603050405020304" pitchFamily="18" charset="0"/>
                        </a:rPr>
                        <a:t>98</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indent="450215" algn="ctr">
                        <a:lnSpc>
                          <a:spcPct val="115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a:lnSpc>
                          <a:spcPct val="115000"/>
                        </a:lnSpc>
                        <a:spcAft>
                          <a:spcPts val="0"/>
                        </a:spcAft>
                      </a:pPr>
                      <a:r>
                        <a:rPr lang="ru-RU" sz="2000" dirty="0">
                          <a:effectLst/>
                          <a:latin typeface="Times New Roman" panose="02020603050405020304" pitchFamily="18" charset="0"/>
                          <a:cs typeface="Times New Roman" panose="02020603050405020304" pitchFamily="18" charset="0"/>
                        </a:rPr>
                        <a:t>96</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562431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7500" lnSpcReduction="20000"/>
          </a:bodyPr>
          <a:lstStyle/>
          <a:p>
            <a:r>
              <a:rPr lang="kk-KZ" dirty="0">
                <a:latin typeface="Times New Roman" panose="02020603050405020304" pitchFamily="18" charset="0"/>
                <a:cs typeface="Times New Roman" panose="02020603050405020304" pitchFamily="18" charset="0"/>
              </a:rPr>
              <a:t>Калийлі тыңайтқыштардың жалпы өндірісі 1950 ж </a:t>
            </a:r>
            <a:r>
              <a:rPr lang="ru-RU" dirty="0">
                <a:latin typeface="Times New Roman" panose="02020603050405020304" pitchFamily="18" charset="0"/>
                <a:cs typeface="Times New Roman" panose="02020603050405020304" pitchFamily="18" charset="0"/>
              </a:rPr>
              <a:t>33 млн т</a:t>
            </a:r>
            <a:r>
              <a:rPr lang="kk-KZ" dirty="0">
                <a:latin typeface="Times New Roman" panose="02020603050405020304" pitchFamily="18" charset="0"/>
                <a:cs typeface="Times New Roman" panose="02020603050405020304" pitchFamily="18" charset="0"/>
              </a:rPr>
              <a:t> дейін 8 есеге өскен. Олардың сандық көрсеткіші зор емес: негізгі түрі әлемдегі шығарылатын барлық калий тыңайтқыштарының 95% келетін хлорлы калий болып табылады (60% пайдалы заттар).</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Калийлі тыңайтқыштардың өндірісі (хлорлы калий, сонымен қатар калий магнезия және калий сульфаты) калий тұздары шығарылатын жерге жақын орналасады, ол отынды және электр энергияны көп шығындауды қажет етпейді. Тыңайтқыштың осы түрінің өндірісінің құрылысы аз өзгерген. Осы саланың өнімдерін шығарудағы негізгі аудандардың (Батыс Еуропада пайда болған) рөлінің қайта жіктелуі ғана байқалған. Бұл аудан көшбасшылығын 1970 жылдардың басына дейін сақтаған. Кейінгі 20 жылда Шығыс Еуропа алдыңғы қатарлы елдерге қосылды (бұрыңғы КСРО республикаларын қосқанда), бірақ 1990 жылдардан бастап (КСРО ыдырауынан кейін және Ресей және Белоруссиядағы өндірістердің құлдырауымен байланысты) көшбасшылық Солтүстік Америкаға ауысты (әлемдік өндірістің 40% көлемін құрайды).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991108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600" b="1" dirty="0" smtClean="0">
                <a:solidFill>
                  <a:srgbClr val="FF0000"/>
                </a:solidFill>
                <a:latin typeface="Times New Roman" panose="02020603050405020304" pitchFamily="18" charset="0"/>
                <a:cs typeface="Times New Roman" panose="02020603050405020304" pitchFamily="18" charset="0"/>
              </a:rPr>
              <a:t>Химиялық талшықтар</a:t>
            </a:r>
            <a:endParaRPr lang="ru-RU" sz="36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92696"/>
            <a:ext cx="9144000" cy="6165304"/>
          </a:xfrm>
        </p:spPr>
        <p:txBody>
          <a:bodyPr>
            <a:normAutofit/>
          </a:bodyPr>
          <a:lstStyle/>
          <a:p>
            <a:r>
              <a:rPr lang="kk-KZ" dirty="0" smtClean="0">
                <a:latin typeface="Times New Roman" panose="02020603050405020304" pitchFamily="18" charset="0"/>
                <a:cs typeface="Times New Roman" panose="02020603050405020304" pitchFamily="18" charset="0"/>
              </a:rPr>
              <a:t>Химия </a:t>
            </a:r>
            <a:r>
              <a:rPr lang="kk-KZ" dirty="0">
                <a:latin typeface="Times New Roman" panose="02020603050405020304" pitchFamily="18" charset="0"/>
                <a:cs typeface="Times New Roman" panose="02020603050405020304" pitchFamily="18" charset="0"/>
              </a:rPr>
              <a:t>тал жіптері табиғи полимерлерден алынатын жасандыларға және көмірсутек өндірісі үшін қызмет ететін синтетикалық шикізат өндірісіне бөлшектенеді. 1950 жылдан 2010 жылға дейін жалпы химиялық талшықтарды қолданатын көп аймақтарды салыстырғанда жасанды болып табылады. Тал жіптердің әр түрлі түрлерінің өндіріс көлемдерінің байланысы синтетикалық нәтижелер талданатын мерзім ішінде пайдаға өзгереді.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84019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200" b="1" dirty="0" smtClean="0">
                <a:solidFill>
                  <a:srgbClr val="FF0000"/>
                </a:solidFill>
                <a:latin typeface="Times New Roman" panose="02020603050405020304" pitchFamily="18" charset="0"/>
                <a:cs typeface="Times New Roman" panose="02020603050405020304" pitchFamily="18" charset="0"/>
              </a:rPr>
              <a:t>Кіріспе</a:t>
            </a:r>
            <a:endParaRPr lang="ru-RU" sz="32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548680"/>
            <a:ext cx="9144000" cy="6309320"/>
          </a:xfrm>
        </p:spPr>
        <p:txBody>
          <a:bodyPr>
            <a:normAutofit fontScale="62500" lnSpcReduction="20000"/>
          </a:bodyPr>
          <a:lstStyle/>
          <a:p>
            <a:r>
              <a:rPr lang="kk-KZ" dirty="0" smtClean="0">
                <a:latin typeface="Times New Roman" panose="02020603050405020304" pitchFamily="18" charset="0"/>
                <a:cs typeface="Times New Roman" panose="02020603050405020304" pitchFamily="18" charset="0"/>
              </a:rPr>
              <a:t>Әлемдік өндірістер өнімінің құнындағы химиялық өнімдердің үлесі тек машина жасаудан арзан түседі. Әлемнің химиялық өнеркәсібінде өте айтарлықтай өзгерістер болып жатыр. Шикізат көзі өзгереді, қолданылушы техника мен технологияларда айтарлықтай жаңа түзілістер болады, осының барлығы елдердің денгейіндегі сияқты әлемнің аймақтық денгейіндегі химиялық өндірістік өнеркәсіптердің орналасуындағы өзгерістерді қамтамасыз етеді.</a:t>
            </a:r>
            <a:endParaRPr lang="ru-RU"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Химиялық өнеркәсіптердің құрамында тау-кен химиялық өнеркәсіптер бар (шикізатты табу, байыту және алғашқы өндеу); негізгі химия (тұздарды, қышқылдарды, сілтілерді, минералдық тыңайтқыштарды өндіру); негізгі полимерлік материалдарды органикалық синтездеу (синтетикалық смола пластикалық масса, химиялық талшық, синтетикалық каучук және т.б) және оларды дайын өнімге қайта өндеу; сонымен қатар химиялық реактивтерді және ерекше таза заттарды, химиялық бояғыштарды, лактарды, тұрмыстық химияны, резина-техникалық өнімдерді өндіру; фармацевтикалық өнеркәсіптік және басқа да өнімдер.</a:t>
            </a:r>
            <a:endParaRPr lang="ru-RU"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Саланың ерекшелігіне техника және технологиялармен пайдаланылатын шикізатардың алуантүрлілігі жатады. Барлық жанғыш пайдалы қазбалар (газ, мұнай, тақта тас), минералдық шикізаттар (калийлі, ас және басқа да тұздар, фосфориттер, апатиттер, күкірт), сонымен қатар қара және түсті металдарды өндіру және сол химиялық өнеркәсіптің өзінің көптеген қалдық түрлері химиялық өнеркәсіп саласы үшін шикізат көзі болып табылады.</a:t>
            </a:r>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8664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62500" lnSpcReduction="20000"/>
          </a:bodyPr>
          <a:lstStyle/>
          <a:p>
            <a:r>
              <a:rPr lang="kk-KZ" dirty="0">
                <a:latin typeface="Times New Roman" panose="02020603050405020304" pitchFamily="18" charset="0"/>
                <a:cs typeface="Times New Roman" panose="02020603050405020304" pitchFamily="18" charset="0"/>
              </a:rPr>
              <a:t>Барлық экономикалық дамыған елдерде химия тал жіптерінің 4/5 көлемі дәл келеді. Кейбір елдерде, соның ішінде ТМД, Ресейде жеткілікті жасанды тал жіптердің еншісі бар. Синтетикалық тал жіптердің негізгі түрлерінің арасында мыналарды ерекшелеу керек: полиэфир (лавсанды), полиолефин (полиэтилен, полипропилен), полиамид (нейлон, капрон) қалғаны акрил (нитрон). Синтетикалық тал жіптерінен жүннен тоқылған, жібек штапел, сонымен бірге техникалық кездемелер және қабыршақ түрінің кездемелерін істеп шығарады. Бастапқыда бастаулы түрмен полиамид тал жіптері болды, бірақ олардан соң полиэфир тал жіптері басым болып шыға бастады. 2007 жылы Азия елдерінің еншісі (38,5 </a:t>
            </a:r>
            <a:r>
              <a:rPr lang="kk-KZ" dirty="0" smtClean="0">
                <a:latin typeface="Times New Roman" panose="02020603050405020304" pitchFamily="18" charset="0"/>
                <a:cs typeface="Times New Roman" panose="02020603050405020304" pitchFamily="18" charset="0"/>
              </a:rPr>
              <a:t>млн т) </a:t>
            </a:r>
            <a:r>
              <a:rPr lang="kk-KZ" dirty="0">
                <a:latin typeface="Times New Roman" panose="02020603050405020304" pitchFamily="18" charset="0"/>
                <a:cs typeface="Times New Roman" panose="02020603050405020304" pitchFamily="18" charset="0"/>
              </a:rPr>
              <a:t>75-ке дейін өсті. Қытайдың дара салмағы 40% шектен шықты. Дамитын елдер де, дамыған да химия тал жіптерінің шығарылымы бойынша әлемнің  бірінші ондығына кіреді. Дүниежүзілік өндірісте Қытайдың еншісінде 1/3 бөлігі болса, ал келесі АҚШ-тың меншікті  салмағы. Тайвань  тек қана шамамен 10 және 8% -ын құрайды. Әсіресе, химиялық  талшық өндірісі Шығыс Азия елдерінде жылдам өсуде. 1999 жылдан бастап Қытай химиялық талшықтарды өндіруші елдерден АҚШ-ты артқа тастап және оны қарқынды жетілдіруінің арқасында бірінші орынға шықты. Ал үшінші және төртінші орында Тайвань аралы мен Корея Республикасы. Азиялық елдерде өнімнің кеңейуі  тоқыма экспортының дамуымен, инвестициялық табыстың артуымен және ішкі бағаның өсуіне жағдай жасайды. Осындай жолмен бұрынғы кеңістіктегі саланың ұйымын өзгертуде химиялық талшық өндірісінде түбегейлі өзгерістер болды. Олардың өнеркәсіптерінің орналастыру ерекшеліктері ең алдымен шикізат базасынан үгілген өнеркәсіп салаларын құру мүмкіндігімен құрастырылған.</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551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62500" lnSpcReduction="20000"/>
          </a:bodyPr>
          <a:lstStyle/>
          <a:p>
            <a:r>
              <a:rPr lang="kk-KZ" dirty="0">
                <a:latin typeface="Times New Roman" panose="02020603050405020304" pitchFamily="18" charset="0"/>
                <a:cs typeface="Times New Roman" panose="02020603050405020304" pitchFamily="18" charset="0"/>
              </a:rPr>
              <a:t>Синтетикалық шайырлар тал жіптің өндіруіне жарайтын жартылай өнім жоғары  тасымалданған. Дайын тал жіптің өндіруіндегі  шығына аз. Сондықтан өндірістің орналастырылуына жұмысшы күш және электр құны ықпал етеді. Химия тал жіптерінің жалпы дүниелік шығарылымындағы басты ерекшелігі – кәсіпорындардың орналасуындағы түбегейлі өсуі. Азия елдерінің дара салмақтары талданатын мерзім ішінде 6%-дан 80%-ға дейін үлкейді. Бұл өлке бұрынғы жетекшілерді бүгін едәуір озады. Солтүстік Америкадағы және Батыс Азиядағы өсу жаңа жасау есебінен, синтетикалық  тал жіптердің өте тиімді түрі - лавсанды. Қытайда көбінесе олардың ішінен 80% полиэфир тал жіптері және желіде дәл келеді, Қытай өндірісі бойынша дүниелік жетекші болып табылған-лавсанды синтетикалық тал жіптерді өндіріс алады. Полиэфир штапел кездемелерінің өндірісі бойынша, сонымен бірге полиамид желілерінің шығарылымы бойынша Қытай бірінші орында. Азия елдеріндегі өндірістердің аз жұмысшы күшінің үлкен қорларының мекені, сонымен бірге саланың дмуына үлкен мүмкіндіктер болуы мүмкін. Бүгінгі таңда өлкедегі Азия құрылыс базасымен қатар тоқыма өнеркәсібінің қажеттілігін қамтамасыз етеді. Химия тал жіптерінің шығарылуы Батыс елдермен қоса Солтүстік Америкада төмен. Бұл жағдайға себеп: әлеуметтік экономикалық сонымен қатар, энергия өндірудегі қымбаттылық батыс және Солтүстік Америка елдеріндегі жұмысшы күшінің аз болуы саланың дамытуын баяулатады. Бұрынғы КСРО кезіндегі өндірісті төмендету есебінен өте маңызды орын алатын Шығыс Еуропада химия тал жіптерінің өндірістеріндегі 1990 ж. атап айтқан жөн. Сонымен қатар бұл салада басқа елдерде де, яғни, (Оңтүстік Америка, Африка) баяуда болса, дамып жатқанын атап айтқан жөн. Болжамдарға сәйкес Қытайдағы осы саланың дамуы жоғарылайды.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636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200" b="1" dirty="0" smtClean="0">
                <a:solidFill>
                  <a:srgbClr val="FF0000"/>
                </a:solidFill>
                <a:latin typeface="Times New Roman" panose="02020603050405020304" pitchFamily="18" charset="0"/>
                <a:cs typeface="Times New Roman" panose="02020603050405020304" pitchFamily="18" charset="0"/>
              </a:rPr>
              <a:t>Фармацевтикалық өндіріс</a:t>
            </a:r>
            <a:endParaRPr lang="ru-RU" sz="32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20688"/>
            <a:ext cx="9144000" cy="6237312"/>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Фармацевтикалық өндіріс-төмендегі салалардың айырмашылығы болатын НИОКР және іргелі шығындармен қоса жоғары деңгейдегі күрделі индустрияның бірі. Фармацевтикалық индустрия әлемдегі нарықта жоғары деңгейде болады. Негізінен алғанда оның өндіріс өнімдерінің күнделікті шаруада маңызды және әлеуметтік жағдайда бағытталған. Дәрі препараттарын әдеуметтік-экологиялық факторларда сұраныстың өсуі былай анықталады: емдеу және аурулардың диагностикасын дамыту әдістері; денсаулық деңгейі және тұрмыс сапасының талпынысы; тұрғындардың өмірінің ұзақтығының жоғарылауы және т.б. Әлемнің фармацевтикалық өндірісі өнеркәсіптеріндегі өсуі мен пайданы жоғары қарқындануында. ХХ ғасырдың екінші жартысында осы сала жақсы дамыды. Жаңа дәуірлерді жасау бойынша жұмыстың қарқынды дамуы үшін капитал жұмсау, өңдеудің ғылыми зерттеулерін қамтамасыз етеді және зерттеу жұмыстарын жүргізіп сонымен бірге жасалған препараттарды ресми түрде қабылдау және енгізу үшін көп жылды қажет етеді. Әрі фармацевтикалық өнеркәсіпті (барлық дәрілер және дәрі-дәрмектердің 75% өнімді) экономикасы дамыған мемлекеттерден алады. Саладағы ғылыми полермециялық одақтарын жасауда ақпарат алмасу сауда желілерін біріктіруі айқындалады.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8359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62500" lnSpcReduction="20000"/>
          </a:bodyPr>
          <a:lstStyle/>
          <a:p>
            <a:r>
              <a:rPr lang="kk-KZ" dirty="0">
                <a:latin typeface="Times New Roman" panose="02020603050405020304" pitchFamily="18" charset="0"/>
                <a:cs typeface="Times New Roman" panose="02020603050405020304" pitchFamily="18" charset="0"/>
              </a:rPr>
              <a:t>Фармацевтикалық салада ірі серіктестіктерінің көпшілігінде осы елдерде филиалдары бар, және ұлтаралық корпарациялар бар. Арасында ең ірі джонсонның ішкі файзер, джонсон американдық серіктестіктерін ерекше атап өтуге болады. Ағылшын глаксослиткляйны, ливейцария, Ромелері және Новартис. Әлемдегі дәрі шығару бойынша ең қуатты мемлекеттер арасында АҚШ-та орын алды. Сонымен қатар батыс Еуропа мен Жапония ірі фармацевтикалық өнеркәсіпке ие. Қытай мен Үндістанда бұл сала жылдам дамуда. </a:t>
            </a:r>
            <a:r>
              <a:rPr lang="kk-KZ" dirty="0" smtClean="0">
                <a:latin typeface="Times New Roman" panose="02020603050405020304" pitchFamily="18" charset="0"/>
                <a:cs typeface="Times New Roman" panose="02020603050405020304" pitchFamily="18" charset="0"/>
              </a:rPr>
              <a:t>Бұл </a:t>
            </a:r>
            <a:r>
              <a:rPr lang="kk-KZ" dirty="0">
                <a:latin typeface="Times New Roman" panose="02020603050405020304" pitchFamily="18" charset="0"/>
                <a:cs typeface="Times New Roman" panose="02020603050405020304" pitchFamily="18" charset="0"/>
              </a:rPr>
              <a:t>ықпалда химия өнеркәсібінің төменгі салалары үшін кәсіпорындарға орналастыру үшін, шарттар, факторлар, алғы шарттар қойылады. Саладағы озып келе жатқан позициялары жоғары өркейген елдерде бұрынғыша орналасады. Қазіргі дүниежүзілік шаруашыққа халықаралық еңбек бөлінісі тән. Ол имиялық өнімді экспорттаудың өсуінде де байқалады. Бірақ, саланың өнімімен сауда өнеркісібі дамыған елдердің арасында жоғары дәрежеде іске асады. Химия саласының барлық ірі фирмалары әлемнің қуатты ұлтаралық  корпарациялары болып табылады. Әлемде химиялық өнеркәсібіндегі өндірістік қызметінің орталық корпарациялары болып табылады: «БАСФ», «Баер», «Доу Кемикал», «Дюпон», «Пфайзер», «Джонсон энд Джонсон», «Мерк» және тағы басқалар болып табылады. Негізінен дамитын елдер химия өнеркәсібінің дамуын, әсіресе нәзік химия жеткіліксіз болды және көп өнім түрлері ипорттата алады. ҚХР-дың төменгі салаларында химия индустриясының қойылдарының жетекшісі болып табылады. Сол сияқты, дамитын елдер аса тиімді технологияның үрдістері өңдеуге және ғылыми-техникалық ілгерілеуді дамытуда, жоғарғы өркейген шаруашылықтарындағы химияны кең қолдану.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61923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20688"/>
          </a:xfrm>
        </p:spPr>
        <p:txBody>
          <a:bodyPr>
            <a:normAutofit/>
          </a:bodyPr>
          <a:lstStyle/>
          <a:p>
            <a:r>
              <a:rPr lang="kk-KZ" sz="3200" b="1" dirty="0" smtClean="0">
                <a:solidFill>
                  <a:srgbClr val="FF0000"/>
                </a:solidFill>
                <a:latin typeface="Times New Roman" panose="02020603050405020304" pitchFamily="18" charset="0"/>
                <a:cs typeface="Times New Roman" panose="02020603050405020304" pitchFamily="18" charset="0"/>
              </a:rPr>
              <a:t>Химия өнеркәсібінің салалары</a:t>
            </a:r>
            <a:endParaRPr lang="ru-RU" sz="32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92696"/>
            <a:ext cx="9144000" cy="6165304"/>
          </a:xfrm>
        </p:spPr>
        <p:txBody>
          <a:bodyPr>
            <a:normAutofit fontScale="85000" lnSpcReduction="20000"/>
          </a:bodyPr>
          <a:lstStyle/>
          <a:p>
            <a:r>
              <a:rPr lang="kk-KZ" dirty="0">
                <a:latin typeface="Times New Roman" panose="02020603050405020304" pitchFamily="18" charset="0"/>
                <a:cs typeface="Times New Roman" panose="02020603050405020304" pitchFamily="18" charset="0"/>
              </a:rPr>
              <a:t>Химия өнеркәсібі </a:t>
            </a:r>
            <a:r>
              <a:rPr lang="kk-KZ" dirty="0" smtClean="0">
                <a:latin typeface="Times New Roman" panose="02020603050405020304" pitchFamily="18" charset="0"/>
                <a:cs typeface="Times New Roman" panose="02020603050405020304" pitchFamily="18" charset="0"/>
              </a:rPr>
              <a:t> шаруашылықтың </a:t>
            </a:r>
            <a:r>
              <a:rPr lang="kk-KZ" dirty="0">
                <a:latin typeface="Times New Roman" panose="02020603050405020304" pitchFamily="18" charset="0"/>
                <a:cs typeface="Times New Roman" panose="02020603050405020304" pitchFamily="18" charset="0"/>
              </a:rPr>
              <a:t>маңызды салаларының бірі.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Химия өнеркәсібінің көптеген салалары бар, ең негізгі саласы төртеу:</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1.</a:t>
            </a:r>
            <a:r>
              <a:rPr lang="kk-KZ" b="1" dirty="0">
                <a:latin typeface="Times New Roman" panose="02020603050405020304" pitchFamily="18" charset="0"/>
                <a:cs typeface="Times New Roman" panose="02020603050405020304" pitchFamily="18" charset="0"/>
              </a:rPr>
              <a:t>Минералдық химия </a:t>
            </a:r>
            <a:r>
              <a:rPr lang="kk-KZ" dirty="0">
                <a:latin typeface="Times New Roman" panose="02020603050405020304" pitchFamily="18" charset="0"/>
                <a:cs typeface="Times New Roman" panose="02020603050405020304" pitchFamily="18" charset="0"/>
              </a:rPr>
              <a:t>шикізатын өндіретін сала-апатит, фосфорит, тұз, күкірт </a:t>
            </a:r>
            <a:r>
              <a:rPr lang="kk-KZ" dirty="0" smtClean="0">
                <a:latin typeface="Times New Roman" panose="02020603050405020304" pitchFamily="18" charset="0"/>
                <a:cs typeface="Times New Roman" panose="02020603050405020304" pitchFamily="18" charset="0"/>
              </a:rPr>
              <a:t>т.б.өндіру;  </a:t>
            </a:r>
            <a:endParaRPr lang="ru-RU" dirty="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cs typeface="Times New Roman" panose="02020603050405020304" pitchFamily="18" charset="0"/>
              </a:rPr>
              <a:t>2.Тау кен-химия </a:t>
            </a:r>
            <a:r>
              <a:rPr lang="kk-KZ" b="1" dirty="0">
                <a:latin typeface="Times New Roman" panose="02020603050405020304" pitchFamily="18" charset="0"/>
                <a:cs typeface="Times New Roman" panose="02020603050405020304" pitchFamily="18" charset="0"/>
              </a:rPr>
              <a:t>өнеркәсібі</a:t>
            </a:r>
            <a:r>
              <a:rPr lang="kk-KZ" dirty="0">
                <a:latin typeface="Times New Roman" panose="02020603050405020304" pitchFamily="18" charset="0"/>
                <a:cs typeface="Times New Roman" panose="02020603050405020304" pitchFamily="18" charset="0"/>
              </a:rPr>
              <a:t>- шикізатты ең көп қажет ететін түрлі рудаларға байланысты жұмыс істейтін сала ;</a:t>
            </a:r>
            <a:endParaRPr lang="ru-RU" dirty="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	3.Негізгі химия-</a:t>
            </a:r>
            <a:r>
              <a:rPr lang="kk-KZ" dirty="0">
                <a:latin typeface="Times New Roman" panose="02020603050405020304" pitchFamily="18" charset="0"/>
                <a:cs typeface="Times New Roman" panose="02020603050405020304" pitchFamily="18" charset="0"/>
              </a:rPr>
              <a:t>неорганикалық қышқылдарды, сілті, сода, хлор, минералды тынайтқыштарды, тағы басқа өнімдерді өндіреді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a:t>
            </a:r>
            <a:r>
              <a:rPr lang="kk-KZ" b="1" dirty="0">
                <a:latin typeface="Times New Roman" panose="02020603050405020304" pitchFamily="18" charset="0"/>
                <a:cs typeface="Times New Roman" panose="02020603050405020304" pitchFamily="18" charset="0"/>
              </a:rPr>
              <a:t>4.Органикалық синтез бен полимер</a:t>
            </a:r>
            <a:r>
              <a:rPr lang="kk-KZ" dirty="0">
                <a:latin typeface="Times New Roman" panose="02020603050405020304" pitchFamily="18" charset="0"/>
                <a:cs typeface="Times New Roman" panose="02020603050405020304" pitchFamily="18" charset="0"/>
              </a:rPr>
              <a:t> өндіретін өнеркәсіп-бұл химиялық талшық, синтетикалық каучук, синтетикалық смола, пластмасса, кино, фото- пленкалар, бояу, дәрілік препараттар, иісті жуатын заттар, фенол, ацетон т.б. өндіреді.</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18915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200" b="1" dirty="0" smtClean="0">
                <a:solidFill>
                  <a:srgbClr val="FF0000"/>
                </a:solidFill>
                <a:latin typeface="Times New Roman" panose="02020603050405020304" pitchFamily="18" charset="0"/>
                <a:cs typeface="Times New Roman" panose="02020603050405020304" pitchFamily="18" charset="0"/>
              </a:rPr>
              <a:t>Өндірістерді орналастыру факторлары</a:t>
            </a:r>
            <a:endParaRPr lang="ru-RU" sz="32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548680"/>
            <a:ext cx="9144000" cy="6309320"/>
          </a:xfrm>
        </p:spPr>
        <p:txBody>
          <a:bodyPr>
            <a:normAutofit fontScale="62500" lnSpcReduction="20000"/>
          </a:bodyPr>
          <a:lstStyle/>
          <a:p>
            <a:r>
              <a:rPr lang="kk-KZ" dirty="0" smtClean="0">
                <a:latin typeface="Times New Roman" panose="02020603050405020304" pitchFamily="18" charset="0"/>
                <a:cs typeface="Times New Roman" panose="02020603050405020304" pitchFamily="18" charset="0"/>
              </a:rPr>
              <a:t>Химиялық </a:t>
            </a:r>
            <a:r>
              <a:rPr lang="kk-KZ" dirty="0">
                <a:latin typeface="Times New Roman" panose="02020603050405020304" pitchFamily="18" charset="0"/>
                <a:cs typeface="Times New Roman" panose="02020603050405020304" pitchFamily="18" charset="0"/>
              </a:rPr>
              <a:t>өнеркәсіптік өндірістер мен кәсіпорындардың орналасуына өндірістік үрдістердің ерекшелігімен негізделген көптеген факторлар әсер етеді. Химиялық өнеркәсіптік кәсіпорындарды шикізат, су және энергия сиымды кәсіпорындарға жатқызады. Су сиымдылығы бойынша химиялық өнеркәсіп электроэнергетикадан басқа барлық салаларға сүйенеді. Судың біраз бөлігі технологиялық үдерістерге қолданылады, сөйтіп оның химиялық ластануына әкеледі.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Кәсіпорындардың орналасуына осы немесе басқа факторлардың әсері химиялық өнеркәсіптің әртүрлі салалары үшін бірдей емес. Өткен уақытта химиялық өндірістер көбінесе кокс-химиялық өндірістердің іс-жүзінде химия өнеркәсібінің шикізаттық және жартылай өнімдік базасын құрайтын көмір-металлургиялық аудандарында, әсіресе қышқылдарды, сілтілерді, азот тыңайтқыштарды, синтетикалық бояғыштарды алу кезінде қалыптасқан. Мысалы, химиялық кәсіпорындар Донбасс және Кузбасста (КСРО), АҚШ индустриялдық көл маңында, Германиядағы Рейн-Вестфаль ауданында орналасқан.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Осындай өндірістік аудандардан тыс жерде химиялық өнеркәсіптерін салу тек географиялық жағдайдың олжасын, маманданған қызметшілердің болуын және саланың өнімдерінің сұранысын қамтамасыз еті. Осылай, химиялық өнеркәсіптің жеке салалары машина жасау және тоқыма өнімін шығару орталығында осы өнімдердің химия саласына (пластмассалар, химиялық талшықтар және т.б.) қажеттілігін ескере отырып қалыптасқан.</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59192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Химиялық өнеркәсіптің ХХ ғасырға жаңа шикізатқа көшуі (мұнай және табиғи газ пайдалануға) өндірістік күшті салалардың орналасуында өте айтарлықтай өзгерістерге әкелді. Мұнай және табиғи газ шығару аудандарында, осы ресурстарды шығарылған орнынан дамыған елдердегі мұнайды қайта өндеуші зауыттарға жеткізу жолдарында, сонымен қатар танкерлермен мұнайды қайта сорып шығару портында өнеркәсіптер пайда болған. Өнеркәсіптің орналасуының осы нұсқасы Еуропа және Азияның көптеген теңіз жағасындағы елдері үшін, мысалы жақын шығыстық мұнайды жеткізуден қолайлы болды. Еуропада Роттердам (Нидерланды), Сингапур және т.б. порттық қалалар ірі мұнайды қайта өндіруші және мұнай химиялық орталықтар болып табылады. Алайда химиялық өнеркәсіптер мұнай мен газдың бұрынғы шикізаттық көзді толықтыруға және үдетуге, кейбір жағдайларда оны өзгертуге мүмкіндік беретін ескі аудандарда қалды.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Әлемнің химиялық өндірістік өнімдерінің барлық түрлерінің өндірілу көлемі де, ассортименті де өсіп келе жатыр. Химмиялық өнеркәсіптің еңбек </a:t>
            </a:r>
            <a:r>
              <a:rPr lang="kk-KZ" dirty="0" smtClean="0">
                <a:latin typeface="Times New Roman" panose="02020603050405020304" pitchFamily="18" charset="0"/>
                <a:cs typeface="Times New Roman" panose="02020603050405020304" pitchFamily="18" charset="0"/>
              </a:rPr>
              <a:t>сиымдылығы </a:t>
            </a:r>
            <a:r>
              <a:rPr lang="kk-KZ" dirty="0">
                <a:latin typeface="Times New Roman" panose="02020603050405020304" pitchFamily="18" charset="0"/>
                <a:cs typeface="Times New Roman" panose="02020603050405020304" pitchFamily="18" charset="0"/>
              </a:rPr>
              <a:t>бастапқы материалдарды өндеу және қайта өндеу дәрежесінің ұлғаю шамасы бойынша үдей түсуде. Жаңа ғылыми салалар жұмысшылар күшінің біліктілігіне жоғары талаптар қояды.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9809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36712"/>
          </a:xfrm>
        </p:spPr>
        <p:txBody>
          <a:bodyPr>
            <a:normAutofit fontScale="90000"/>
          </a:bodyPr>
          <a:lstStyle/>
          <a:p>
            <a:r>
              <a:rPr lang="kk-KZ" sz="3200" b="1" dirty="0" smtClean="0">
                <a:solidFill>
                  <a:srgbClr val="FF0000"/>
                </a:solidFill>
                <a:latin typeface="Times New Roman" panose="02020603050405020304" pitchFamily="18" charset="0"/>
                <a:cs typeface="Times New Roman" panose="02020603050405020304" pitchFamily="18" charset="0"/>
              </a:rPr>
              <a:t>Әлемнің химиялық өндірісінің көшбасшы-аудандары</a:t>
            </a:r>
            <a:endParaRPr lang="ru-RU" sz="32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836712"/>
            <a:ext cx="9144000" cy="6021288"/>
          </a:xfrm>
        </p:spPr>
        <p:txBody>
          <a:bodyPr>
            <a:normAutofit fontScale="70000" lnSpcReduction="20000"/>
          </a:bodyPr>
          <a:lstStyle/>
          <a:p>
            <a:r>
              <a:rPr lang="kk-KZ" dirty="0" smtClean="0">
                <a:latin typeface="Times New Roman" panose="02020603050405020304" pitchFamily="18" charset="0"/>
                <a:cs typeface="Times New Roman" panose="02020603050405020304" pitchFamily="18" charset="0"/>
              </a:rPr>
              <a:t>Көшбасшы </a:t>
            </a:r>
            <a:r>
              <a:rPr lang="kk-KZ" dirty="0">
                <a:latin typeface="Times New Roman" panose="02020603050405020304" pitchFamily="18" charset="0"/>
                <a:cs typeface="Times New Roman" panose="02020603050405020304" pitchFamily="18" charset="0"/>
              </a:rPr>
              <a:t>аудандардың бірі – </a:t>
            </a:r>
            <a:r>
              <a:rPr lang="kk-KZ" i="1" dirty="0">
                <a:latin typeface="Times New Roman" panose="02020603050405020304" pitchFamily="18" charset="0"/>
                <a:cs typeface="Times New Roman" panose="02020603050405020304" pitchFamily="18" charset="0"/>
              </a:rPr>
              <a:t>Батыс Еуропа,</a:t>
            </a:r>
            <a:r>
              <a:rPr lang="kk-KZ" dirty="0">
                <a:latin typeface="Times New Roman" panose="02020603050405020304" pitchFamily="18" charset="0"/>
                <a:cs typeface="Times New Roman" panose="02020603050405020304" pitchFamily="18" charset="0"/>
              </a:rPr>
              <a:t> әлемдік химиялық өндірістің 30% жуық (құны бойынша) өнімін береді. Осы саланың өнімдерін өндіру халықтың ыңғайына қарай (әлемнің ірі мемлекеттерінің өзіндегі химиялық өнімдер өндірісінде) АҚШ салыстырғанда мұнда жоғары.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Осы аудандағы маңызды химиялық өндіріс XIX ғасырдың соңында — XX ғасыр басында қалыптасқан. Алғашқыда жергілікті тау химиялық ресурстардың болуымен, өзіндік энергетикалық ресурстармен және өндірістің басқа салаларының қалдықтарымен қамтамасыз етілген көмір химиясы дамыған. Алайда, осы сала дами отырып сыртқы мемлекеттерден шикізат және энергия тасымалдауды қажетсінді.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Батыс Еуропа – барлық полимерлік </a:t>
            </a:r>
            <a:r>
              <a:rPr lang="kk-KZ" dirty="0" smtClean="0">
                <a:latin typeface="Times New Roman" panose="02020603050405020304" pitchFamily="18" charset="0"/>
                <a:cs typeface="Times New Roman" panose="02020603050405020304" pitchFamily="18" charset="0"/>
              </a:rPr>
              <a:t>материалдардың </a:t>
            </a:r>
            <a:r>
              <a:rPr lang="kk-KZ" dirty="0">
                <a:latin typeface="Times New Roman" panose="02020603050405020304" pitchFamily="18" charset="0"/>
                <a:cs typeface="Times New Roman" panose="02020603050405020304" pitchFamily="18" charset="0"/>
              </a:rPr>
              <a:t>шығарылуының негізін салушы. Батыс Еуропаның қазіргі замаңғы химия өндірісі құрылымында фармацевтикалық препараттар, косметикалар және иіс-сулар, фотохимиялық өнімдер, синтетикалық бояғыштар, сонымен қатар тұрмыстық химия өнімдері сияқты ғылыми қымбат тұратын өнімдер өндірісінің үлесі жоғары. Бұл саланың өнімдерін шығару бойынша ГФР, Франция, Ұлыбритания, Италия елдері көшбасшы болып отыр. Химия саласында әлемдегі бес ең ірі трансұлттық корпорациясының төртеуі еуропалық болып табылады («БАСФ», «Байер» және т.б.).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289158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85000" lnSpcReduction="10000"/>
          </a:bodyPr>
          <a:lstStyle/>
          <a:p>
            <a:r>
              <a:rPr lang="kk-KZ" dirty="0">
                <a:latin typeface="Times New Roman" panose="02020603050405020304" pitchFamily="18" charset="0"/>
                <a:cs typeface="Times New Roman" panose="02020603050405020304" pitchFamily="18" charset="0"/>
              </a:rPr>
              <a:t>Ірі Еуропалық елдерде (ГФР, Ұлыбритания, Франция) дамыған көп салалы химиялық өнеркәсіп бар, бірақ оларға өндірісте жұқа органикалық синтез өнімдерінің (кейбір химия-фармацевтикалық) мамандануы біршама тән болып келеді. Экономикалық географиялық жағдайы бойынша ерекше қолайлы еуропа аймағының бірқатар елдерінде (Нидерланды, Бельгия, Италия) күшті мұнай химиялық өнеркәсібі пайда болған, онда синтетикалық материалдар және қайта өнделген мұнай және табиғи газ өнімдері негізіндегі бұйымдары өндіріледі.</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Батыс еуропалық аймақта өндірістің сырт мемлекеттерге шығарылуы жоғары. Мысалы, Нидерланды және Бельгия өндірілген химиялық өнімнің 70% астамын, ГФР, Швеция, Норвегия – 50% астамын шет елдерге шығарады. Жалпы аудан 40% жоғары химиялық өнімді шет елдерге шығарады. Осыдан ЕС саласындағы мемлекет аралық сауда маңызды (80% астам сауда Одақ саласына жұмсалады). </a:t>
            </a:r>
            <a:endParaRPr lang="ru-RU"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855966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92500" lnSpcReduction="20000"/>
          </a:bodyPr>
          <a:lstStyle/>
          <a:p>
            <a:r>
              <a:rPr lang="kk-KZ" i="1" dirty="0">
                <a:latin typeface="Times New Roman" panose="02020603050405020304" pitchFamily="18" charset="0"/>
                <a:cs typeface="Times New Roman" panose="02020603050405020304" pitchFamily="18" charset="0"/>
              </a:rPr>
              <a:t>Шығыс Еуропа </a:t>
            </a:r>
            <a:r>
              <a:rPr lang="kk-KZ" dirty="0">
                <a:latin typeface="Times New Roman" panose="02020603050405020304" pitchFamily="18" charset="0"/>
                <a:cs typeface="Times New Roman" panose="02020603050405020304" pitchFamily="18" charset="0"/>
              </a:rPr>
              <a:t>бұрын химиялық өнеркәсібі дамыған аудан болған (соғыстан кейінгі жылдары және 1990 жж басына дейін). Ал Кеңес Үкіметі әлемнің барлық химиялық өнеркәсіп өнімдерінен (салыстыру үшін: 1997 ж – небары 4%) 12-15% сәйкес келетін (құны бойынша) әлемдік көшбасшылар тобының бағытын алған. Әсіресе оларды алу үшін минералдық тыңайтқыштарды және шикізаттарды өндіру және сырт елге шығару ерекшеленген. Алайда КСРО ыдырауынан кейін жағдай күрт өзгерді. Химиялық саланың жалпы құлдырауы кезінде жұқа химияның, бәрінен бұрын фармацевтикалық өнеркәсіптің жеткіліксіз даму денгейі байқалды. Сонымен бірге, Ресей және оған жақын шет елдерде химиялық шикізат ресурсы зор, және осы аудандардың елдері (жалпы экономикалық жағдайдың тұрақталуында) әлемдегі жеткілікті жоғары жағдайын қайта алуына болар еді. </a:t>
            </a:r>
            <a:endParaRPr lang="ru-RU"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5064509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4803</Words>
  <Application>Microsoft Office PowerPoint</Application>
  <PresentationFormat>Экран (4:3)</PresentationFormat>
  <Paragraphs>339</Paragraphs>
  <Slides>33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33</vt:i4>
      </vt:variant>
    </vt:vector>
  </HeadingPairs>
  <TitlesOfParts>
    <vt:vector size="37" baseType="lpstr">
      <vt:lpstr>Arial</vt:lpstr>
      <vt:lpstr>Calibri</vt:lpstr>
      <vt:lpstr>Times New Roman</vt:lpstr>
      <vt:lpstr>Тема Office</vt:lpstr>
      <vt:lpstr>Презентация PowerPoint</vt:lpstr>
      <vt:lpstr>Жоспар</vt:lpstr>
      <vt:lpstr>Кіріспе</vt:lpstr>
      <vt:lpstr>Химия өнеркәсібінің салалары</vt:lpstr>
      <vt:lpstr>Өндірістерді орналастыру факторлары</vt:lpstr>
      <vt:lpstr>Презентация PowerPoint</vt:lpstr>
      <vt:lpstr>Әлемнің химиялық өндірісінің көшбасшы-аудандары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Салалық өндірісі</vt:lpstr>
      <vt:lpstr>Негізгі химия өндірісі</vt:lpstr>
      <vt:lpstr>Минералдық тыңайтқыштарды өндіру </vt:lpstr>
      <vt:lpstr>Презентация PowerPoint</vt:lpstr>
      <vt:lpstr>Азоттық тыңайтқыштарды өндіру бойынша көшбасшы елдер</vt:lpstr>
      <vt:lpstr>Презентация PowerPoint</vt:lpstr>
      <vt:lpstr>Презентация PowerPoint</vt:lpstr>
      <vt:lpstr>Презентация PowerPoint</vt:lpstr>
      <vt:lpstr>Фосфаттық (фосфорлық) тыңайтқыштарды өндіру</vt:lpstr>
      <vt:lpstr>Презентация PowerPoint</vt:lpstr>
      <vt:lpstr>Фосфорлық тыңайтқыштарды өндіру бойынша көшбасшы елдер</vt:lpstr>
      <vt:lpstr>Презентация PowerPoint</vt:lpstr>
      <vt:lpstr>Калийлі тыңайтқыштарды өндіру</vt:lpstr>
      <vt:lpstr>Калийлі тыңайтқыштарды өндіру бойынша көшбасшы елдер</vt:lpstr>
      <vt:lpstr>Презентация PowerPoint</vt:lpstr>
      <vt:lpstr>Химиялық талшықтар</vt:lpstr>
      <vt:lpstr>Презентация PowerPoint</vt:lpstr>
      <vt:lpstr>Презентация PowerPoint</vt:lpstr>
      <vt:lpstr>Фармацевтикалық өндіріс</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Пользователь Windows</cp:lastModifiedBy>
  <cp:revision>12</cp:revision>
  <dcterms:created xsi:type="dcterms:W3CDTF">2020-11-09T19:37:59Z</dcterms:created>
  <dcterms:modified xsi:type="dcterms:W3CDTF">2020-11-10T06:28:11Z</dcterms:modified>
</cp:coreProperties>
</file>